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3"/>
  </p:notesMasterIdLst>
  <p:handoutMasterIdLst>
    <p:handoutMasterId r:id="rId14"/>
  </p:handoutMasterIdLst>
  <p:sldIdLst>
    <p:sldId id="257" r:id="rId2"/>
    <p:sldId id="263" r:id="rId3"/>
    <p:sldId id="270" r:id="rId4"/>
    <p:sldId id="269" r:id="rId5"/>
    <p:sldId id="273" r:id="rId6"/>
    <p:sldId id="275" r:id="rId7"/>
    <p:sldId id="274" r:id="rId8"/>
    <p:sldId id="265" r:id="rId9"/>
    <p:sldId id="262" r:id="rId10"/>
    <p:sldId id="261" r:id="rId11"/>
    <p:sldId id="260"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a .NET console application using Microsoft Graph" id="{7E829F76-CD83-44A3-B3F7-007301260BD8}">
          <p14:sldIdLst>
            <p14:sldId id="257"/>
            <p14:sldId id="263"/>
            <p14:sldId id="270"/>
            <p14:sldId id="269"/>
            <p14:sldId id="273"/>
            <p14:sldId id="275"/>
            <p14:sldId id="274"/>
            <p14:sldId id="265"/>
          </p14:sldIdLst>
        </p14:section>
        <p14:section name="Summary" id="{0515D85C-C91E-4BDB-B673-651C2D8A364D}">
          <p14:sldIdLst>
            <p14:sldId id="26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57" autoAdjust="0"/>
    <p:restoredTop sz="94437" autoAdjust="0"/>
  </p:normalViewPr>
  <p:slideViewPr>
    <p:cSldViewPr snapToGrid="0">
      <p:cViewPr varScale="1">
        <p:scale>
          <a:sx n="99" d="100"/>
          <a:sy n="99" d="100"/>
        </p:scale>
        <p:origin x="1104" y="7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9/20/2017 2:53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9/20/2017 2:53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7994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Install-Package “</a:t>
            </a:r>
            <a:r>
              <a:rPr lang="en-US" dirty="0" err="1"/>
              <a:t>Microsoft.Graph</a:t>
            </a:r>
            <a:r>
              <a:rPr lang="en-US" dirty="0"/>
              <a:t>”</a:t>
            </a:r>
          </a:p>
          <a:p>
            <a:r>
              <a:rPr lang="en-US" dirty="0"/>
              <a:t>Install-Package “</a:t>
            </a:r>
            <a:r>
              <a:rPr lang="en-US" dirty="0" err="1"/>
              <a:t>Microsoft.Identity.Client</a:t>
            </a:r>
            <a:r>
              <a:rPr lang="en-US" dirty="0"/>
              <a:t>” -pre</a:t>
            </a:r>
          </a:p>
          <a:p>
            <a:endParaRPr lang="en-US" dirty="0"/>
          </a:p>
          <a:p>
            <a:r>
              <a:rPr lang="en-US" dirty="0"/>
              <a:t>The </a:t>
            </a:r>
            <a:r>
              <a:rPr lang="en-US" dirty="0" err="1"/>
              <a:t>Microsoft.Graph.Core</a:t>
            </a:r>
            <a:r>
              <a:rPr lang="en-US" dirty="0"/>
              <a:t> package will be installed with</a:t>
            </a:r>
            <a:r>
              <a:rPr lang="en-US" baseline="0" dirty="0"/>
              <a:t> </a:t>
            </a:r>
            <a:r>
              <a:rPr lang="en-US" baseline="0" dirty="0" err="1"/>
              <a:t>Microsoft.Graph</a:t>
            </a:r>
            <a:r>
              <a:rPr lang="en-US" baseline="0" dirty="0"/>
              <a:t> as a dependency, as will </a:t>
            </a:r>
            <a:r>
              <a:rPr lang="en-US" baseline="0" dirty="0" err="1"/>
              <a:t>Newtonsoft.Json</a:t>
            </a:r>
            <a:r>
              <a:rPr lang="en-US" baseline="0" dirty="0"/>
              <a:t>.  </a:t>
            </a:r>
          </a:p>
          <a:p>
            <a:endParaRPr lang="en-US" baseline="0" dirty="0"/>
          </a:p>
          <a:p>
            <a:r>
              <a:rPr lang="en-US" baseline="0" dirty="0"/>
              <a:t>At the time of this writing, the </a:t>
            </a:r>
            <a:r>
              <a:rPr lang="en-US" baseline="0" dirty="0" err="1"/>
              <a:t>Microsoft.Identity.Client</a:t>
            </a:r>
            <a:r>
              <a:rPr lang="en-US" baseline="0" dirty="0"/>
              <a:t> package is pre-release, make sure to include pre-release packages either using the checkbox in the GUI or including the –pre switch on the command line during preview. </a:t>
            </a:r>
          </a:p>
          <a:p>
            <a:endParaRPr lang="en-US" baseline="0" dirty="0"/>
          </a:p>
          <a:p>
            <a:r>
              <a:rPr lang="en-US" baseline="0" dirty="0"/>
              <a:t>Once the production bits are released, make sure to use the production version.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access token is acquired, your application continues to call the Graph API without going through the steps to obtain an access token, it just caches it locally and keeps using it. At some point, the token expires. A refresh token is used to obtain a new access token </a:t>
            </a:r>
            <a:r>
              <a:rPr lang="en-US"/>
              <a:t>without requiring the user to log in again.</a:t>
            </a:r>
            <a:endParaRPr lang="en-US" dirty="0"/>
          </a:p>
          <a:p>
            <a:endParaRPr lang="en-US" dirty="0"/>
          </a:p>
          <a:p>
            <a:r>
              <a:rPr lang="en-US" dirty="0"/>
              <a:t>To understand why the MSAL library is important, it’s necessary to understand what it is handling for you. Your code follows a simple pattern to acquire a token silently, and if that fails, acquire a token interactively. Your code does not need to manage the login pop up screen, the interaction for obtaining consent, and does not need to manage token lifetimes.</a:t>
            </a:r>
          </a:p>
          <a:p>
            <a:endParaRPr lang="en-US" dirty="0"/>
          </a:p>
          <a:p>
            <a:r>
              <a:rPr lang="en-US" dirty="0"/>
              <a:t>The call to /common/OAuth/v2.0/authorize will pop</a:t>
            </a:r>
            <a:r>
              <a:rPr lang="en-US" baseline="0" dirty="0"/>
              <a:t> up a login screen and request permissions consent. </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It is important to cache the refresh token to request a new access token. This is what the MSAL library does for you, there is no action for you as a developer to manage the refresh token. You can create a custom cache for persistence, but MSAL manages the token lifetime. </a:t>
            </a:r>
          </a:p>
          <a:p>
            <a:endParaRPr lang="en-US" baseline="0" dirty="0"/>
          </a:p>
          <a:p>
            <a:r>
              <a:rPr lang="en-US" baseline="0" dirty="0"/>
              <a:t>It is important, however, to understand what the library is doing.</a:t>
            </a:r>
          </a:p>
          <a:p>
            <a:endParaRPr lang="en-US" baseline="0" dirty="0"/>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941168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While this section refers to a very simple scenario, it’s not hard to imagine the new capabilities that you could add to an existing application or new scenarios.  Using just JavaScript, you could build an application that gathers intelligence on individuals invited to a meeting such as the files they are working on, the groups they belong to, and people that are common to each of you.</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049683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Microsoft </a:t>
            </a:r>
            <a:br>
              <a:rPr lang="en-US" dirty="0"/>
            </a:br>
            <a:r>
              <a:rPr lang="en-US" dirty="0"/>
              <a:t>Graph applications</a:t>
            </a:r>
          </a:p>
        </p:txBody>
      </p:sp>
      <p:sp>
        <p:nvSpPr>
          <p:cNvPr id="5" name="Text Placeholder 4"/>
          <p:cNvSpPr>
            <a:spLocks noGrp="1"/>
          </p:cNvSpPr>
          <p:nvPr>
            <p:ph type="body" sz="quarter" idx="12"/>
          </p:nvPr>
        </p:nvSpPr>
        <p:spPr/>
        <p:txBody>
          <a:bodyPr/>
          <a:lstStyle/>
          <a:p>
            <a:r>
              <a:rPr lang="en-US"/>
              <a:t>Build a .NET console application using Microsoft Graph</a:t>
            </a:r>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 a .NET console application using Microsoft Graph</a:t>
            </a:r>
            <a:br>
              <a:rPr lang="en-US" sz="2800" dirty="0"/>
            </a:br>
            <a:endParaRPr lang="en-US" sz="2800" dirty="0"/>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Application registration</a:t>
            </a:r>
          </a:p>
          <a:p>
            <a:pPr>
              <a:spcBef>
                <a:spcPts val="1200"/>
              </a:spcBef>
            </a:pPr>
            <a:r>
              <a:rPr lang="en-US" sz="2000" dirty="0"/>
              <a:t>NuGet Packages</a:t>
            </a:r>
          </a:p>
          <a:p>
            <a:pPr>
              <a:spcBef>
                <a:spcPts val="1200"/>
              </a:spcBef>
            </a:pPr>
            <a:r>
              <a:rPr lang="en-US" sz="2000" dirty="0"/>
              <a:t>Application experience</a:t>
            </a:r>
          </a:p>
          <a:p>
            <a:pPr>
              <a:spcBef>
                <a:spcPts val="1200"/>
              </a:spcBef>
            </a:pPr>
            <a:r>
              <a:rPr lang="en-US" sz="2000" dirty="0"/>
              <a:t>Overview of the sample</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5"/>
          </p:nvPr>
        </p:nvPicPr>
        <p:blipFill rotWithShape="1">
          <a:blip r:embed="rId3"/>
          <a:srcRect l="-2252" t="-2645" r="-2252" b="-2645"/>
          <a:stretch/>
        </p:blipFill>
        <p:spPr>
          <a:xfrm>
            <a:off x="4397375" y="2168525"/>
            <a:ext cx="3679825" cy="2654300"/>
          </a:xfrm>
          <a:prstGeom prst="rect">
            <a:avLst/>
          </a:prstGeom>
          <a:solidFill>
            <a:schemeClr val="bg2"/>
          </a:solidFill>
          <a:ln cap="sq">
            <a:solidFill>
              <a:schemeClr val="bg1"/>
            </a:solidFill>
            <a:miter lim="800000"/>
          </a:ln>
        </p:spPr>
      </p:pic>
      <p:pic>
        <p:nvPicPr>
          <p:cNvPr id="24" name="Picture Placeholder 23"/>
          <p:cNvPicPr>
            <a:picLocks noGrp="1" noChangeAspect="1"/>
          </p:cNvPicPr>
          <p:nvPr>
            <p:ph type="pic" sz="quarter" idx="16"/>
          </p:nvPr>
        </p:nvPicPr>
        <p:blipFill rotWithShape="1">
          <a:blip r:embed="rId4"/>
          <a:srcRect l="-3219" t="191" r="-3083" b="3790"/>
          <a:stretch/>
        </p:blipFill>
        <p:spPr>
          <a:xfrm>
            <a:off x="8302625" y="2168525"/>
            <a:ext cx="3695700" cy="2654300"/>
          </a:xfrm>
          <a:prstGeom prst="rect">
            <a:avLst/>
          </a:prstGeom>
          <a:solidFill>
            <a:schemeClr val="bg2"/>
          </a:solidFill>
          <a:ln cap="sq">
            <a:solidFill>
              <a:schemeClr val="bg1"/>
            </a:solidFill>
            <a:miter lim="800000"/>
          </a:ln>
        </p:spPr>
      </p:pic>
      <p:sp>
        <p:nvSpPr>
          <p:cNvPr id="3" name="Title 2"/>
          <p:cNvSpPr>
            <a:spLocks noGrp="1"/>
          </p:cNvSpPr>
          <p:nvPr>
            <p:ph type="title"/>
          </p:nvPr>
        </p:nvSpPr>
        <p:spPr/>
        <p:txBody>
          <a:bodyPr/>
          <a:lstStyle/>
          <a:p>
            <a:r>
              <a:rPr lang="en-US"/>
              <a:t>Application registration</a:t>
            </a:r>
            <a:endParaRPr lang="en-US" dirty="0"/>
          </a:p>
        </p:txBody>
      </p:sp>
      <p:sp>
        <p:nvSpPr>
          <p:cNvPr id="2" name="Text Placeholder 1"/>
          <p:cNvSpPr>
            <a:spLocks noGrp="1"/>
          </p:cNvSpPr>
          <p:nvPr>
            <p:ph type="body" sz="quarter" idx="11"/>
          </p:nvPr>
        </p:nvSpPr>
        <p:spPr>
          <a:xfrm>
            <a:off x="465138" y="5026025"/>
            <a:ext cx="3690937" cy="1038746"/>
          </a:xfrm>
        </p:spPr>
        <p:txBody>
          <a:bodyPr/>
          <a:lstStyle/>
          <a:p>
            <a:r>
              <a:rPr lang="en-US" sz="1600" b="0" dirty="0">
                <a:latin typeface="+mj-lt"/>
              </a:rPr>
              <a:t>Create a new application</a:t>
            </a:r>
          </a:p>
          <a:p>
            <a:r>
              <a:rPr lang="en-US" b="0" dirty="0">
                <a:solidFill>
                  <a:schemeClr val="tx1"/>
                </a:solidFill>
              </a:rPr>
              <a:t>Create a new application in the Application Registration Portal. A unique identifier is created for your app.</a:t>
            </a:r>
          </a:p>
        </p:txBody>
      </p:sp>
      <p:sp>
        <p:nvSpPr>
          <p:cNvPr id="4" name="Text Placeholder 3"/>
          <p:cNvSpPr>
            <a:spLocks noGrp="1"/>
          </p:cNvSpPr>
          <p:nvPr>
            <p:ph type="body" sz="quarter" idx="12"/>
          </p:nvPr>
        </p:nvSpPr>
        <p:spPr>
          <a:xfrm>
            <a:off x="4386263" y="5026025"/>
            <a:ext cx="3690937" cy="807913"/>
          </a:xfrm>
        </p:spPr>
        <p:txBody>
          <a:bodyPr/>
          <a:lstStyle/>
          <a:p>
            <a:r>
              <a:rPr lang="en-US" sz="1600" dirty="0"/>
              <a:t>Add a Native Application platform</a:t>
            </a:r>
          </a:p>
          <a:p>
            <a:r>
              <a:rPr lang="en-US" dirty="0">
                <a:solidFill>
                  <a:schemeClr val="tx1"/>
                </a:solidFill>
                <a:latin typeface="+mn-lt"/>
              </a:rPr>
              <a:t>Add a Native Application platform to your application registration. </a:t>
            </a:r>
          </a:p>
        </p:txBody>
      </p:sp>
      <p:sp>
        <p:nvSpPr>
          <p:cNvPr id="5" name="Text Placeholder 4"/>
          <p:cNvSpPr>
            <a:spLocks noGrp="1"/>
          </p:cNvSpPr>
          <p:nvPr>
            <p:ph type="body" sz="quarter" idx="13"/>
          </p:nvPr>
        </p:nvSpPr>
        <p:spPr>
          <a:xfrm>
            <a:off x="8307388" y="5026025"/>
            <a:ext cx="3690937" cy="807913"/>
          </a:xfrm>
        </p:spPr>
        <p:txBody>
          <a:bodyPr/>
          <a:lstStyle/>
          <a:p>
            <a:r>
              <a:rPr lang="en-US" sz="1600" b="1" dirty="0"/>
              <a:t>Add permissions</a:t>
            </a:r>
          </a:p>
          <a:p>
            <a:r>
              <a:rPr lang="en-US" dirty="0">
                <a:solidFill>
                  <a:schemeClr val="tx1"/>
                </a:solidFill>
                <a:latin typeface="+mn-lt"/>
              </a:rPr>
              <a:t>Add permissions that your application will need if your admin will consent for all users.</a:t>
            </a:r>
          </a:p>
        </p:txBody>
      </p:sp>
      <p:pic>
        <p:nvPicPr>
          <p:cNvPr id="19" name="Picture Placeholder 18"/>
          <p:cNvPicPr>
            <a:picLocks noGrp="1" noChangeAspect="1"/>
          </p:cNvPicPr>
          <p:nvPr>
            <p:ph type="pic" sz="quarter" idx="14"/>
          </p:nvPr>
        </p:nvPicPr>
        <p:blipFill>
          <a:blip r:embed="rId5"/>
          <a:srcRect l="1950" r="1950"/>
          <a:stretch>
            <a:fillRect/>
          </a:stretch>
        </p:blipFill>
        <p:spPr>
          <a:xfrm>
            <a:off x="473076" y="2168525"/>
            <a:ext cx="3690937" cy="2654300"/>
          </a:xfrm>
          <a:prstGeom prst="rect">
            <a:avLst/>
          </a:prstGeom>
          <a:solidFill>
            <a:schemeClr val="bg2"/>
          </a:solidFill>
          <a:ln cap="sq">
            <a:solidFill>
              <a:schemeClr val="bg1"/>
            </a:solidFill>
            <a:miter lim="800000"/>
          </a:ln>
        </p:spPr>
      </p:pic>
    </p:spTree>
    <p:extLst>
      <p:ext uri="{BB962C8B-B14F-4D97-AF65-F5344CB8AC3E}">
        <p14:creationId xmlns:p14="http://schemas.microsoft.com/office/powerpoint/2010/main" val="18687255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fade">
                                      <p:cBhvr>
                                        <p:cTn id="16" dur="500"/>
                                        <p:tgtEl>
                                          <p:spTgt spid="2">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fade">
                                      <p:cBhvr>
                                        <p:cTn id="28" dur="500"/>
                                        <p:tgtEl>
                                          <p:spTgt spid="5">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NuGet packages</a:t>
            </a:r>
          </a:p>
        </p:txBody>
      </p:sp>
      <p:grpSp>
        <p:nvGrpSpPr>
          <p:cNvPr id="7" name="Group 6">
            <a:extLst>
              <a:ext uri="{FF2B5EF4-FFF2-40B4-BE49-F238E27FC236}">
                <a16:creationId xmlns:a16="http://schemas.microsoft.com/office/drawing/2014/main" id="{5E6E9CAA-1897-4D32-8422-AEB44230FD41}"/>
              </a:ext>
            </a:extLst>
          </p:cNvPr>
          <p:cNvGrpSpPr/>
          <p:nvPr/>
        </p:nvGrpSpPr>
        <p:grpSpPr>
          <a:xfrm>
            <a:off x="1498502" y="1333256"/>
            <a:ext cx="9439471" cy="5329603"/>
            <a:chOff x="192901" y="1333256"/>
            <a:chExt cx="9439471" cy="5329603"/>
          </a:xfrm>
        </p:grpSpPr>
        <p:pic>
          <p:nvPicPr>
            <p:cNvPr id="5" name="Picture 4">
              <a:extLst>
                <a:ext uri="{FF2B5EF4-FFF2-40B4-BE49-F238E27FC236}">
                  <a16:creationId xmlns:a16="http://schemas.microsoft.com/office/drawing/2014/main" id="{1BB64C6C-7BEE-43AB-BA58-A72A09A32D00}"/>
                </a:ext>
              </a:extLst>
            </p:cNvPr>
            <p:cNvPicPr>
              <a:picLocks noChangeAspect="1"/>
            </p:cNvPicPr>
            <p:nvPr/>
          </p:nvPicPr>
          <p:blipFill>
            <a:blip r:embed="rId3"/>
            <a:stretch>
              <a:fillRect/>
            </a:stretch>
          </p:blipFill>
          <p:spPr>
            <a:xfrm>
              <a:off x="192901" y="1333256"/>
              <a:ext cx="9439471" cy="5329603"/>
            </a:xfrm>
            <a:prstGeom prst="rect">
              <a:avLst/>
            </a:prstGeom>
            <a:effectLst>
              <a:softEdge rad="114300"/>
            </a:effectLst>
          </p:spPr>
        </p:pic>
        <p:sp>
          <p:nvSpPr>
            <p:cNvPr id="6" name="Rectangle 5">
              <a:extLst>
                <a:ext uri="{FF2B5EF4-FFF2-40B4-BE49-F238E27FC236}">
                  <a16:creationId xmlns:a16="http://schemas.microsoft.com/office/drawing/2014/main" id="{1D417868-183E-4A5E-802D-436115EC050B}"/>
                </a:ext>
              </a:extLst>
            </p:cNvPr>
            <p:cNvSpPr/>
            <p:nvPr/>
          </p:nvSpPr>
          <p:spPr bwMode="auto">
            <a:xfrm>
              <a:off x="1094699" y="1828800"/>
              <a:ext cx="7612883" cy="4239491"/>
            </a:xfrm>
            <a:prstGeom prst="rect">
              <a:avLst/>
            </a:prstGeom>
            <a:solidFill>
              <a:srgbClr val="2D2D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4"/>
            <a:stretch>
              <a:fillRect/>
            </a:stretch>
          </p:blipFill>
          <p:spPr>
            <a:xfrm>
              <a:off x="1094699" y="2134475"/>
              <a:ext cx="7612883" cy="2417310"/>
            </a:xfrm>
            <a:prstGeom prst="rect">
              <a:avLst/>
            </a:prstGeom>
          </p:spPr>
        </p:pic>
      </p:grpSp>
    </p:spTree>
    <p:extLst>
      <p:ext uri="{BB962C8B-B14F-4D97-AF65-F5344CB8AC3E}">
        <p14:creationId xmlns:p14="http://schemas.microsoft.com/office/powerpoint/2010/main" val="8851312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5"/>
          </p:nvPr>
        </p:nvPicPr>
        <p:blipFill rotWithShape="1">
          <a:blip r:embed="rId2"/>
          <a:srcRect l="-1562" r="-1562"/>
          <a:stretch/>
        </p:blipFill>
        <p:spPr>
          <a:xfrm>
            <a:off x="4389437" y="2168525"/>
            <a:ext cx="3679825" cy="2654300"/>
          </a:xfrm>
          <a:prstGeom prst="rect">
            <a:avLst/>
          </a:prstGeom>
          <a:noFill/>
          <a:ln cap="sq">
            <a:solidFill>
              <a:schemeClr val="bg1"/>
            </a:solidFill>
            <a:miter lim="800000"/>
          </a:ln>
        </p:spPr>
      </p:pic>
      <p:pic>
        <p:nvPicPr>
          <p:cNvPr id="16" name="Picture Placeholder 15"/>
          <p:cNvPicPr>
            <a:picLocks noGrp="1" noChangeAspect="1"/>
          </p:cNvPicPr>
          <p:nvPr>
            <p:ph type="pic" sz="quarter" idx="16"/>
          </p:nvPr>
        </p:nvPicPr>
        <p:blipFill rotWithShape="1">
          <a:blip r:embed="rId3"/>
          <a:srcRect t="1" r="30382" b="1834"/>
          <a:stretch/>
        </p:blipFill>
        <p:spPr>
          <a:xfrm>
            <a:off x="8302625" y="2168525"/>
            <a:ext cx="3695700" cy="2654300"/>
          </a:xfrm>
          <a:prstGeom prst="rect">
            <a:avLst/>
          </a:prstGeom>
          <a:ln cap="sq">
            <a:solidFill>
              <a:schemeClr val="bg1"/>
            </a:solidFill>
            <a:miter lim="800000"/>
          </a:ln>
        </p:spPr>
      </p:pic>
      <p:sp>
        <p:nvSpPr>
          <p:cNvPr id="5" name="Title 4"/>
          <p:cNvSpPr>
            <a:spLocks noGrp="1"/>
          </p:cNvSpPr>
          <p:nvPr>
            <p:ph type="title"/>
          </p:nvPr>
        </p:nvSpPr>
        <p:spPr/>
        <p:txBody>
          <a:bodyPr/>
          <a:lstStyle/>
          <a:p>
            <a:r>
              <a:rPr lang="en-US" dirty="0"/>
              <a:t>Application experience</a:t>
            </a:r>
          </a:p>
        </p:txBody>
      </p:sp>
      <p:sp>
        <p:nvSpPr>
          <p:cNvPr id="6" name="Text Placeholder 5"/>
          <p:cNvSpPr>
            <a:spLocks noGrp="1"/>
          </p:cNvSpPr>
          <p:nvPr>
            <p:ph type="body" sz="quarter" idx="11"/>
          </p:nvPr>
        </p:nvSpPr>
        <p:spPr>
          <a:xfrm>
            <a:off x="465138" y="5026024"/>
            <a:ext cx="3690937" cy="577081"/>
          </a:xfrm>
        </p:spPr>
        <p:txBody>
          <a:bodyPr/>
          <a:lstStyle/>
          <a:p>
            <a:r>
              <a:rPr lang="en-US" sz="1600" b="0" dirty="0">
                <a:latin typeface="+mj-lt"/>
              </a:rPr>
              <a:t>User prompted to sign in</a:t>
            </a:r>
          </a:p>
          <a:p>
            <a:r>
              <a:rPr lang="en-US" b="0" dirty="0">
                <a:solidFill>
                  <a:schemeClr val="tx1"/>
                </a:solidFill>
              </a:rPr>
              <a:t>The user is prompted to sign in.</a:t>
            </a:r>
          </a:p>
        </p:txBody>
      </p:sp>
      <p:sp>
        <p:nvSpPr>
          <p:cNvPr id="7" name="Text Placeholder 6"/>
          <p:cNvSpPr>
            <a:spLocks noGrp="1"/>
          </p:cNvSpPr>
          <p:nvPr>
            <p:ph type="body" sz="quarter" idx="12"/>
          </p:nvPr>
        </p:nvSpPr>
        <p:spPr>
          <a:xfrm>
            <a:off x="4386263" y="5026024"/>
            <a:ext cx="3690937" cy="1038746"/>
          </a:xfrm>
        </p:spPr>
        <p:txBody>
          <a:bodyPr/>
          <a:lstStyle/>
          <a:p>
            <a:r>
              <a:rPr lang="en-US" sz="1600" dirty="0"/>
              <a:t>Prompt for consent</a:t>
            </a:r>
          </a:p>
          <a:p>
            <a:r>
              <a:rPr lang="en-US" dirty="0">
                <a:solidFill>
                  <a:schemeClr val="tx1"/>
                </a:solidFill>
                <a:latin typeface="+mn-lt"/>
              </a:rPr>
              <a:t>The user is prompted to grant consent to the application if admin consent was not already granted to the entire tenant.</a:t>
            </a:r>
          </a:p>
        </p:txBody>
      </p:sp>
      <p:sp>
        <p:nvSpPr>
          <p:cNvPr id="8" name="Text Placeholder 7"/>
          <p:cNvSpPr>
            <a:spLocks noGrp="1"/>
          </p:cNvSpPr>
          <p:nvPr>
            <p:ph type="body" sz="quarter" idx="13"/>
          </p:nvPr>
        </p:nvSpPr>
        <p:spPr>
          <a:xfrm>
            <a:off x="8307388" y="5026024"/>
            <a:ext cx="3690937" cy="807913"/>
          </a:xfrm>
        </p:spPr>
        <p:txBody>
          <a:bodyPr/>
          <a:lstStyle/>
          <a:p>
            <a:r>
              <a:rPr lang="en-US" sz="1600" dirty="0"/>
              <a:t>Data from Microsoft Graph is returned</a:t>
            </a:r>
          </a:p>
          <a:p>
            <a:r>
              <a:rPr lang="en-US" dirty="0">
                <a:solidFill>
                  <a:schemeClr val="tx1"/>
                </a:solidFill>
              </a:rPr>
              <a:t>The Microsoft Graph API is queried and data is returned to the client.</a:t>
            </a:r>
          </a:p>
        </p:txBody>
      </p:sp>
      <p:pic>
        <p:nvPicPr>
          <p:cNvPr id="14" name="Picture Placeholder 13"/>
          <p:cNvPicPr>
            <a:picLocks noGrp="1" noChangeAspect="1"/>
          </p:cNvPicPr>
          <p:nvPr>
            <p:ph type="pic" sz="quarter" idx="14"/>
          </p:nvPr>
        </p:nvPicPr>
        <p:blipFill rotWithShape="1">
          <a:blip r:embed="rId4"/>
          <a:srcRect l="-2350" t="90" r="-2350" b="90"/>
          <a:stretch/>
        </p:blipFill>
        <p:spPr>
          <a:xfrm>
            <a:off x="465138" y="2168525"/>
            <a:ext cx="3690937" cy="2654300"/>
          </a:xfrm>
          <a:prstGeom prst="rect">
            <a:avLst/>
          </a:prstGeom>
          <a:solidFill>
            <a:schemeClr val="bg2"/>
          </a:solidFill>
          <a:ln cap="sq">
            <a:solidFill>
              <a:schemeClr val="bg1"/>
            </a:solidFill>
            <a:miter lim="800000"/>
          </a:ln>
        </p:spPr>
      </p:pic>
    </p:spTree>
    <p:extLst>
      <p:ext uri="{BB962C8B-B14F-4D97-AF65-F5344CB8AC3E}">
        <p14:creationId xmlns:p14="http://schemas.microsoft.com/office/powerpoint/2010/main" val="15612537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sp>
        <p:nvSpPr>
          <p:cNvPr id="103" name="Rectangle 102">
            <a:extLst>
              <a:ext uri="{FF2B5EF4-FFF2-40B4-BE49-F238E27FC236}">
                <a16:creationId xmlns:a16="http://schemas.microsoft.com/office/drawing/2014/main" id="{42B605ED-1740-4433-809A-BCC334E96AFD}"/>
              </a:ext>
            </a:extLst>
          </p:cNvPr>
          <p:cNvSpPr/>
          <p:nvPr/>
        </p:nvSpPr>
        <p:spPr bwMode="auto">
          <a:xfrm>
            <a:off x="8293431" y="1384634"/>
            <a:ext cx="3326507" cy="320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ea typeface="Segoe UI" pitchFamily="34" charset="0"/>
                <a:cs typeface="Segoe UI" pitchFamily="34" charset="0"/>
              </a:rPr>
              <a:t>https://graph.microsoft.com</a:t>
            </a:r>
          </a:p>
        </p:txBody>
      </p:sp>
      <p:sp>
        <p:nvSpPr>
          <p:cNvPr id="104" name="Rectangle 103">
            <a:extLst>
              <a:ext uri="{FF2B5EF4-FFF2-40B4-BE49-F238E27FC236}">
                <a16:creationId xmlns:a16="http://schemas.microsoft.com/office/drawing/2014/main" id="{81C97641-F21F-42A9-96A0-259B98B1186A}"/>
              </a:ext>
            </a:extLst>
          </p:cNvPr>
          <p:cNvSpPr/>
          <p:nvPr/>
        </p:nvSpPr>
        <p:spPr bwMode="auto">
          <a:xfrm>
            <a:off x="3448153" y="1364499"/>
            <a:ext cx="4572000" cy="360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https://login.microsoftonline.com/</a:t>
            </a:r>
          </a:p>
        </p:txBody>
      </p:sp>
      <p:grpSp>
        <p:nvGrpSpPr>
          <p:cNvPr id="106" name="Group 105">
            <a:extLst>
              <a:ext uri="{FF2B5EF4-FFF2-40B4-BE49-F238E27FC236}">
                <a16:creationId xmlns:a16="http://schemas.microsoft.com/office/drawing/2014/main" id="{C32862F3-ACEE-41E1-9222-22F810B3E3F3}"/>
              </a:ext>
            </a:extLst>
          </p:cNvPr>
          <p:cNvGrpSpPr/>
          <p:nvPr/>
        </p:nvGrpSpPr>
        <p:grpSpPr>
          <a:xfrm>
            <a:off x="7754432" y="2973280"/>
            <a:ext cx="4404505" cy="2766282"/>
            <a:chOff x="6131517" y="1884093"/>
            <a:chExt cx="5614983" cy="3526532"/>
          </a:xfrm>
        </p:grpSpPr>
        <p:sp>
          <p:nvSpPr>
            <p:cNvPr id="107" name="Oval 106">
              <a:extLst>
                <a:ext uri="{FF2B5EF4-FFF2-40B4-BE49-F238E27FC236}">
                  <a16:creationId xmlns:a16="http://schemas.microsoft.com/office/drawing/2014/main" id="{6C4C8FE7-329F-43DB-933E-0F58BCD52AA8}"/>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8E78E1D3-63AC-49F9-87A6-F148CB86364D}"/>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A463F2CB-058B-489D-84DC-6760D9F21632}"/>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89952C94-1E01-4D2B-A005-46E3963F348E}"/>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D481F91A-337F-42C1-BD41-9F5AEA4C76DF}"/>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8808F6B6-4260-4F0F-AC28-92B5241AF185}"/>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486DFCEC-A638-4834-8067-8E876C2628EC}"/>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A967456A-3859-4865-ACB3-3FD32CC4D133}"/>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3E5BC8A-B885-4095-BC07-AC406F2D38A9}"/>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D0F56CC3-39AF-49AF-AB18-16EA69C71C53}"/>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4C388DE3-9DCB-423D-8C0A-A70725A8F037}"/>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C8788553-3207-4710-99EB-E82711079E5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B7C8F6A8-1E71-4982-964B-958EB8ABDFC2}"/>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A349D4C3-6955-4239-89AD-D256248FEF21}"/>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55A16EEC-762F-485E-A0F1-75F2E7FFE8C8}"/>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3353D349-1746-4009-9035-77A1E3F98138}"/>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5DF71160-A753-461C-9D4B-CE9490C7F44A}"/>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35B70E9D-CC72-4AC2-A468-07A4E0C7CB70}"/>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a:extLst>
                <a:ext uri="{FF2B5EF4-FFF2-40B4-BE49-F238E27FC236}">
                  <a16:creationId xmlns:a16="http://schemas.microsoft.com/office/drawing/2014/main" id="{3F578E38-16C7-405A-B3B5-A9F94D789479}"/>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6" name="TextBox 125">
              <a:extLst>
                <a:ext uri="{FF2B5EF4-FFF2-40B4-BE49-F238E27FC236}">
                  <a16:creationId xmlns:a16="http://schemas.microsoft.com/office/drawing/2014/main" id="{D052E2C6-1575-4E47-A02F-529BF37621A0}"/>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7" name="TextBox 126">
              <a:extLst>
                <a:ext uri="{FF2B5EF4-FFF2-40B4-BE49-F238E27FC236}">
                  <a16:creationId xmlns:a16="http://schemas.microsoft.com/office/drawing/2014/main" id="{C16A5FA9-1DAB-4240-9A7C-46990D7B0A5A}"/>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28" name="Straight Connector 127">
              <a:extLst>
                <a:ext uri="{FF2B5EF4-FFF2-40B4-BE49-F238E27FC236}">
                  <a16:creationId xmlns:a16="http://schemas.microsoft.com/office/drawing/2014/main" id="{83F95350-0E27-4E68-9877-264266986CC1}"/>
                </a:ext>
              </a:extLst>
            </p:cNvPr>
            <p:cNvCxnSpPr>
              <a:cxnSpLocks/>
              <a:stCxn id="107" idx="4"/>
              <a:endCxn id="109"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8238A29-46ED-4301-9D8C-C20C0E408F07}"/>
                </a:ext>
              </a:extLst>
            </p:cNvPr>
            <p:cNvCxnSpPr>
              <a:cxnSpLocks/>
              <a:stCxn id="108" idx="1"/>
              <a:endCxn id="107"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01F0C0-DAF1-45C4-B7FA-835383AE7B55}"/>
                </a:ext>
              </a:extLst>
            </p:cNvPr>
            <p:cNvCxnSpPr>
              <a:cxnSpLocks/>
              <a:stCxn id="120" idx="2"/>
              <a:endCxn id="107"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1D65213-E528-4B46-909D-BDE0EF698340}"/>
                </a:ext>
              </a:extLst>
            </p:cNvPr>
            <p:cNvCxnSpPr>
              <a:cxnSpLocks/>
              <a:stCxn id="108" idx="7"/>
              <a:endCxn id="121"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57DA58B-5D7E-4548-84EF-733630628052}"/>
                </a:ext>
              </a:extLst>
            </p:cNvPr>
            <p:cNvCxnSpPr>
              <a:stCxn id="114" idx="0"/>
              <a:endCxn id="108"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F52EEA6-8997-4F09-9801-97EEE18DC31D}"/>
                </a:ext>
              </a:extLst>
            </p:cNvPr>
            <p:cNvCxnSpPr>
              <a:cxnSpLocks/>
              <a:stCxn id="113" idx="7"/>
              <a:endCxn id="108"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F205D44-927F-4B80-B97B-379FDFAB8CED}"/>
                </a:ext>
              </a:extLst>
            </p:cNvPr>
            <p:cNvCxnSpPr>
              <a:stCxn id="109" idx="5"/>
              <a:endCxn id="113"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CA5C700-9123-40AF-AC69-2A81D5AD597F}"/>
                </a:ext>
              </a:extLst>
            </p:cNvPr>
            <p:cNvCxnSpPr>
              <a:cxnSpLocks/>
              <a:stCxn id="109" idx="3"/>
              <a:endCxn id="118"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C318B2B-9F86-4C55-B45A-9A5FF04A4A81}"/>
                </a:ext>
              </a:extLst>
            </p:cNvPr>
            <p:cNvCxnSpPr>
              <a:cxnSpLocks/>
              <a:stCxn id="118" idx="7"/>
              <a:endCxn id="108"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E474E5E-CC51-479B-A65A-F751DE4EAADE}"/>
                </a:ext>
              </a:extLst>
            </p:cNvPr>
            <p:cNvCxnSpPr>
              <a:stCxn id="111" idx="6"/>
              <a:endCxn id="108"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7EBDD27-0C5A-48AA-B527-59768B9EBB09}"/>
                </a:ext>
              </a:extLst>
            </p:cNvPr>
            <p:cNvCxnSpPr>
              <a:stCxn id="118" idx="5"/>
              <a:endCxn id="115"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C50495D-36A2-413C-9C0E-8D651AD16F02}"/>
                </a:ext>
              </a:extLst>
            </p:cNvPr>
            <p:cNvCxnSpPr>
              <a:cxnSpLocks/>
              <a:stCxn id="118" idx="6"/>
              <a:endCxn id="113"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ED2243-EB49-4701-BB1B-264966A17495}"/>
                </a:ext>
              </a:extLst>
            </p:cNvPr>
            <p:cNvCxnSpPr>
              <a:stCxn id="118" idx="1"/>
              <a:endCxn id="111"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A3BB4CC-DD51-4ACF-A2D5-CFE119215D29}"/>
                </a:ext>
              </a:extLst>
            </p:cNvPr>
            <p:cNvCxnSpPr>
              <a:stCxn id="117" idx="6"/>
              <a:endCxn id="118"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BD920E5-AD41-4997-A4AD-66057A3F98C0}"/>
                </a:ext>
              </a:extLst>
            </p:cNvPr>
            <p:cNvCxnSpPr>
              <a:cxnSpLocks/>
              <a:stCxn id="117" idx="5"/>
              <a:endCxn id="110"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8406A08-76DF-4751-8BAC-831F98AE77BA}"/>
                </a:ext>
              </a:extLst>
            </p:cNvPr>
            <p:cNvCxnSpPr>
              <a:stCxn id="110" idx="5"/>
              <a:endCxn id="116"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AE5AEC3-A34B-4A1A-B6AF-8943036A3BEA}"/>
                </a:ext>
              </a:extLst>
            </p:cNvPr>
            <p:cNvCxnSpPr>
              <a:stCxn id="110" idx="6"/>
              <a:endCxn id="118"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0EB1324-ACC1-4703-A8FB-8D4ACC54274A}"/>
                </a:ext>
              </a:extLst>
            </p:cNvPr>
            <p:cNvCxnSpPr>
              <a:stCxn id="116" idx="7"/>
              <a:endCxn id="118"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F88D9D0-1959-4506-93CB-4CFB21C577F9}"/>
                </a:ext>
              </a:extLst>
            </p:cNvPr>
            <p:cNvCxnSpPr>
              <a:cxnSpLocks/>
              <a:stCxn id="124" idx="7"/>
              <a:endCxn id="110"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ECA9F5C-11DA-44BE-81E2-0A73148E3808}"/>
                </a:ext>
              </a:extLst>
            </p:cNvPr>
            <p:cNvCxnSpPr>
              <a:cxnSpLocks/>
              <a:stCxn id="119" idx="3"/>
              <a:endCxn id="123"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2F5E0AC-4B48-4533-AACF-90585715EC1C}"/>
                </a:ext>
              </a:extLst>
            </p:cNvPr>
            <p:cNvCxnSpPr>
              <a:stCxn id="111" idx="0"/>
              <a:endCxn id="112"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2985949-E059-480B-9133-8005C09371BE}"/>
                </a:ext>
              </a:extLst>
            </p:cNvPr>
            <p:cNvCxnSpPr>
              <a:stCxn id="112" idx="2"/>
              <a:endCxn id="119"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C364E08-1405-4783-BD1E-FDE8115A7E08}"/>
                </a:ext>
              </a:extLst>
            </p:cNvPr>
            <p:cNvCxnSpPr>
              <a:cxnSpLocks/>
              <a:stCxn id="112" idx="1"/>
              <a:endCxn id="122"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A62EEB-67C9-40E0-B930-83603B972330}"/>
                </a:ext>
              </a:extLst>
            </p:cNvPr>
            <p:cNvCxnSpPr>
              <a:stCxn id="112" idx="6"/>
              <a:endCxn id="107"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4A66BAF-A7F8-477B-BC63-5C0706FD76F7}"/>
                </a:ext>
              </a:extLst>
            </p:cNvPr>
            <p:cNvCxnSpPr>
              <a:stCxn id="113" idx="6"/>
              <a:endCxn id="114"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299D543-244A-4173-99EC-BC9E4D3E6CE0}"/>
                </a:ext>
              </a:extLst>
            </p:cNvPr>
            <p:cNvCxnSpPr>
              <a:stCxn id="115" idx="7"/>
              <a:endCxn id="113"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A6567DB-1A50-44C6-BD9E-F4E24576323B}"/>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5" name="TextBox 154">
              <a:extLst>
                <a:ext uri="{FF2B5EF4-FFF2-40B4-BE49-F238E27FC236}">
                  <a16:creationId xmlns:a16="http://schemas.microsoft.com/office/drawing/2014/main" id="{58B5FE11-9573-4A47-9F3D-5CA78391C829}"/>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6" name="TextBox 155">
              <a:extLst>
                <a:ext uri="{FF2B5EF4-FFF2-40B4-BE49-F238E27FC236}">
                  <a16:creationId xmlns:a16="http://schemas.microsoft.com/office/drawing/2014/main" id="{A1ACEB1E-2D9F-4920-933B-C285465A025F}"/>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7" name="TextBox 156">
              <a:extLst>
                <a:ext uri="{FF2B5EF4-FFF2-40B4-BE49-F238E27FC236}">
                  <a16:creationId xmlns:a16="http://schemas.microsoft.com/office/drawing/2014/main" id="{78FA5E92-FFB9-4DF0-B56D-7BC3A27046BB}"/>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58" name="TextBox 157">
              <a:extLst>
                <a:ext uri="{FF2B5EF4-FFF2-40B4-BE49-F238E27FC236}">
                  <a16:creationId xmlns:a16="http://schemas.microsoft.com/office/drawing/2014/main" id="{2B27502D-17C7-479E-A68D-B757A4FCC3C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59" name="TextBox 158">
              <a:extLst>
                <a:ext uri="{FF2B5EF4-FFF2-40B4-BE49-F238E27FC236}">
                  <a16:creationId xmlns:a16="http://schemas.microsoft.com/office/drawing/2014/main" id="{4A928130-37FC-432A-8B9D-13BE5FB37E04}"/>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0" name="TextBox 159">
              <a:extLst>
                <a:ext uri="{FF2B5EF4-FFF2-40B4-BE49-F238E27FC236}">
                  <a16:creationId xmlns:a16="http://schemas.microsoft.com/office/drawing/2014/main" id="{6046496E-6917-4C0A-BAD9-E0378BB69887}"/>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1" name="TextBox 160">
              <a:extLst>
                <a:ext uri="{FF2B5EF4-FFF2-40B4-BE49-F238E27FC236}">
                  <a16:creationId xmlns:a16="http://schemas.microsoft.com/office/drawing/2014/main" id="{7D4A6EDA-8B72-4F2B-9477-269272CEAEAD}"/>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2" name="TextBox 161">
              <a:extLst>
                <a:ext uri="{FF2B5EF4-FFF2-40B4-BE49-F238E27FC236}">
                  <a16:creationId xmlns:a16="http://schemas.microsoft.com/office/drawing/2014/main" id="{BB2E05DF-FEA2-4B33-AD73-6A6F2102375B}"/>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3" name="TextBox 162">
              <a:extLst>
                <a:ext uri="{FF2B5EF4-FFF2-40B4-BE49-F238E27FC236}">
                  <a16:creationId xmlns:a16="http://schemas.microsoft.com/office/drawing/2014/main" id="{3C43DA16-E212-4B4F-A60E-5975646ABA61}"/>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4" name="Straight Connector 163">
              <a:extLst>
                <a:ext uri="{FF2B5EF4-FFF2-40B4-BE49-F238E27FC236}">
                  <a16:creationId xmlns:a16="http://schemas.microsoft.com/office/drawing/2014/main" id="{951E839F-9590-4E62-A7C0-B44C9BB28C9C}"/>
                </a:ext>
              </a:extLst>
            </p:cNvPr>
            <p:cNvCxnSpPr>
              <a:stCxn id="111" idx="3"/>
              <a:endCxn id="110"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8EF7AAEB-C17C-4A0B-90C2-C3A894B63858}"/>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6" name="Straight Connector 165">
              <a:extLst>
                <a:ext uri="{FF2B5EF4-FFF2-40B4-BE49-F238E27FC236}">
                  <a16:creationId xmlns:a16="http://schemas.microsoft.com/office/drawing/2014/main" id="{75E2D7D1-836C-447B-98FC-7F38C39DC68A}"/>
                </a:ext>
              </a:extLst>
            </p:cNvPr>
            <p:cNvCxnSpPr>
              <a:endCxn id="112"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4">
              <a:extLst>
                <a:ext uri="{FF2B5EF4-FFF2-40B4-BE49-F238E27FC236}">
                  <a16:creationId xmlns:a16="http://schemas.microsoft.com/office/drawing/2014/main" id="{9703C00D-73C0-48FB-A86C-F5FF5F9833EB}"/>
                </a:ext>
              </a:extLst>
            </p:cNvPr>
            <p:cNvGrpSpPr>
              <a:grpSpLocks noChangeAspect="1"/>
            </p:cNvGrpSpPr>
            <p:nvPr/>
          </p:nvGrpSpPr>
          <p:grpSpPr bwMode="auto">
            <a:xfrm>
              <a:off x="7141268" y="2550316"/>
              <a:ext cx="195262" cy="227011"/>
              <a:chOff x="4388" y="2056"/>
              <a:chExt cx="123" cy="143"/>
            </a:xfrm>
            <a:solidFill>
              <a:schemeClr val="bg2"/>
            </a:solidFill>
          </p:grpSpPr>
          <p:sp>
            <p:nvSpPr>
              <p:cNvPr id="207" name="Freeform 5">
                <a:extLst>
                  <a:ext uri="{FF2B5EF4-FFF2-40B4-BE49-F238E27FC236}">
                    <a16:creationId xmlns:a16="http://schemas.microsoft.com/office/drawing/2014/main" id="{B20CFC1A-3E69-442C-80B8-27896B5EB7E3}"/>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6">
                <a:extLst>
                  <a:ext uri="{FF2B5EF4-FFF2-40B4-BE49-F238E27FC236}">
                    <a16:creationId xmlns:a16="http://schemas.microsoft.com/office/drawing/2014/main" id="{CF616AEF-D676-49AA-B5B0-E9A699F9B392}"/>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7">
                <a:extLst>
                  <a:ext uri="{FF2B5EF4-FFF2-40B4-BE49-F238E27FC236}">
                    <a16:creationId xmlns:a16="http://schemas.microsoft.com/office/drawing/2014/main" id="{3843FE76-A48F-4587-80FC-05CE44183825}"/>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8">
                <a:extLst>
                  <a:ext uri="{FF2B5EF4-FFF2-40B4-BE49-F238E27FC236}">
                    <a16:creationId xmlns:a16="http://schemas.microsoft.com/office/drawing/2014/main" id="{86D3E560-BD56-41E6-8244-8050D14A3C9D}"/>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
                <a:extLst>
                  <a:ext uri="{FF2B5EF4-FFF2-40B4-BE49-F238E27FC236}">
                    <a16:creationId xmlns:a16="http://schemas.microsoft.com/office/drawing/2014/main" id="{F3ADD98D-253A-4E8D-9F8B-B0B7C836D81A}"/>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13">
              <a:extLst>
                <a:ext uri="{FF2B5EF4-FFF2-40B4-BE49-F238E27FC236}">
                  <a16:creationId xmlns:a16="http://schemas.microsoft.com/office/drawing/2014/main" id="{17E8D4A7-0326-463B-BCA1-690ECC3D65AB}"/>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9" name="Group 16">
              <a:extLst>
                <a:ext uri="{FF2B5EF4-FFF2-40B4-BE49-F238E27FC236}">
                  <a16:creationId xmlns:a16="http://schemas.microsoft.com/office/drawing/2014/main" id="{2CF8D2B5-1B23-414F-A0A8-288D5270A915}"/>
                </a:ext>
              </a:extLst>
            </p:cNvPr>
            <p:cNvGrpSpPr>
              <a:grpSpLocks noChangeAspect="1"/>
            </p:cNvGrpSpPr>
            <p:nvPr/>
          </p:nvGrpSpPr>
          <p:grpSpPr bwMode="auto">
            <a:xfrm>
              <a:off x="9175749" y="2946401"/>
              <a:ext cx="252412" cy="222250"/>
              <a:chOff x="5780" y="1856"/>
              <a:chExt cx="159" cy="140"/>
            </a:xfrm>
            <a:solidFill>
              <a:schemeClr val="bg2"/>
            </a:solidFill>
          </p:grpSpPr>
          <p:sp>
            <p:nvSpPr>
              <p:cNvPr id="192" name="Rectangle 17">
                <a:extLst>
                  <a:ext uri="{FF2B5EF4-FFF2-40B4-BE49-F238E27FC236}">
                    <a16:creationId xmlns:a16="http://schemas.microsoft.com/office/drawing/2014/main" id="{D9BD2F2E-2EEE-48C3-9581-DC17CA31D208}"/>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8">
                <a:extLst>
                  <a:ext uri="{FF2B5EF4-FFF2-40B4-BE49-F238E27FC236}">
                    <a16:creationId xmlns:a16="http://schemas.microsoft.com/office/drawing/2014/main" id="{D30BFFD8-D5DF-48CD-98F8-2A0449247247}"/>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9">
                <a:extLst>
                  <a:ext uri="{FF2B5EF4-FFF2-40B4-BE49-F238E27FC236}">
                    <a16:creationId xmlns:a16="http://schemas.microsoft.com/office/drawing/2014/main" id="{C08FA02A-EE33-4348-A395-1B5C0A251C0B}"/>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20">
                <a:extLst>
                  <a:ext uri="{FF2B5EF4-FFF2-40B4-BE49-F238E27FC236}">
                    <a16:creationId xmlns:a16="http://schemas.microsoft.com/office/drawing/2014/main" id="{F701D987-3967-4D60-87C8-D90B571C5736}"/>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1">
                <a:extLst>
                  <a:ext uri="{FF2B5EF4-FFF2-40B4-BE49-F238E27FC236}">
                    <a16:creationId xmlns:a16="http://schemas.microsoft.com/office/drawing/2014/main" id="{F9472A67-BBE1-4AAA-B145-3DD7C86601B0}"/>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2">
                <a:extLst>
                  <a:ext uri="{FF2B5EF4-FFF2-40B4-BE49-F238E27FC236}">
                    <a16:creationId xmlns:a16="http://schemas.microsoft.com/office/drawing/2014/main" id="{A03FAF12-C96B-4FBB-AC27-B5FDFAD89BA1}"/>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3">
                <a:extLst>
                  <a:ext uri="{FF2B5EF4-FFF2-40B4-BE49-F238E27FC236}">
                    <a16:creationId xmlns:a16="http://schemas.microsoft.com/office/drawing/2014/main" id="{1568B0A5-6DFA-4411-A4A4-8E6292CF1BA9}"/>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4">
                <a:extLst>
                  <a:ext uri="{FF2B5EF4-FFF2-40B4-BE49-F238E27FC236}">
                    <a16:creationId xmlns:a16="http://schemas.microsoft.com/office/drawing/2014/main" id="{5CEF12E8-A01E-4AE4-9A9B-36EE6D5C1836}"/>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5">
                <a:extLst>
                  <a:ext uri="{FF2B5EF4-FFF2-40B4-BE49-F238E27FC236}">
                    <a16:creationId xmlns:a16="http://schemas.microsoft.com/office/drawing/2014/main" id="{1F0C7B79-F236-4A6B-B62D-481B6112EF1E}"/>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6">
                <a:extLst>
                  <a:ext uri="{FF2B5EF4-FFF2-40B4-BE49-F238E27FC236}">
                    <a16:creationId xmlns:a16="http://schemas.microsoft.com/office/drawing/2014/main" id="{79BB2A93-DA0E-439E-95C6-525FB6741FD1}"/>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7">
                <a:extLst>
                  <a:ext uri="{FF2B5EF4-FFF2-40B4-BE49-F238E27FC236}">
                    <a16:creationId xmlns:a16="http://schemas.microsoft.com/office/drawing/2014/main" id="{065A0AFE-D5D4-4C09-BA0F-E2E595538CCF}"/>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8">
                <a:extLst>
                  <a:ext uri="{FF2B5EF4-FFF2-40B4-BE49-F238E27FC236}">
                    <a16:creationId xmlns:a16="http://schemas.microsoft.com/office/drawing/2014/main" id="{90FC6519-690D-48F1-BC7E-323DD1C35612}"/>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9">
                <a:extLst>
                  <a:ext uri="{FF2B5EF4-FFF2-40B4-BE49-F238E27FC236}">
                    <a16:creationId xmlns:a16="http://schemas.microsoft.com/office/drawing/2014/main" id="{F88A7C94-EB30-472B-B722-6317F1A460F3}"/>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30">
                <a:extLst>
                  <a:ext uri="{FF2B5EF4-FFF2-40B4-BE49-F238E27FC236}">
                    <a16:creationId xmlns:a16="http://schemas.microsoft.com/office/drawing/2014/main" id="{57A7FB97-0AF8-44EE-8440-27510FED1CF6}"/>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8721B9AB-B89A-4CC9-9C3C-D0F0E68CFDB6}"/>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35">
              <a:extLst>
                <a:ext uri="{FF2B5EF4-FFF2-40B4-BE49-F238E27FC236}">
                  <a16:creationId xmlns:a16="http://schemas.microsoft.com/office/drawing/2014/main" id="{35419E54-7C85-4608-A652-8603B8258AF3}"/>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9">
              <a:extLst>
                <a:ext uri="{FF2B5EF4-FFF2-40B4-BE49-F238E27FC236}">
                  <a16:creationId xmlns:a16="http://schemas.microsoft.com/office/drawing/2014/main" id="{479CD445-FFFF-4055-8FCD-C2AC9A0ED86A}"/>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3">
              <a:extLst>
                <a:ext uri="{FF2B5EF4-FFF2-40B4-BE49-F238E27FC236}">
                  <a16:creationId xmlns:a16="http://schemas.microsoft.com/office/drawing/2014/main" id="{754DBB99-79D5-406E-A026-B9FF4A59A1FB}"/>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47">
              <a:extLst>
                <a:ext uri="{FF2B5EF4-FFF2-40B4-BE49-F238E27FC236}">
                  <a16:creationId xmlns:a16="http://schemas.microsoft.com/office/drawing/2014/main" id="{4A0CD248-31AB-42B0-A44A-B83D491EED9B}"/>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1">
              <a:extLst>
                <a:ext uri="{FF2B5EF4-FFF2-40B4-BE49-F238E27FC236}">
                  <a16:creationId xmlns:a16="http://schemas.microsoft.com/office/drawing/2014/main" id="{CD776BC2-8922-4D6C-9631-6636FCB7579E}"/>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5">
              <a:extLst>
                <a:ext uri="{FF2B5EF4-FFF2-40B4-BE49-F238E27FC236}">
                  <a16:creationId xmlns:a16="http://schemas.microsoft.com/office/drawing/2014/main" id="{697204EA-AB60-4166-B6CC-137279276AAF}"/>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9">
              <a:extLst>
                <a:ext uri="{FF2B5EF4-FFF2-40B4-BE49-F238E27FC236}">
                  <a16:creationId xmlns:a16="http://schemas.microsoft.com/office/drawing/2014/main" id="{6D7030DA-F8F1-4E2A-A209-61D51FB75E4B}"/>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E9D2B9AD-8285-4EAB-85AB-26182B2A5EA5}"/>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8" name="Group 177">
              <a:extLst>
                <a:ext uri="{FF2B5EF4-FFF2-40B4-BE49-F238E27FC236}">
                  <a16:creationId xmlns:a16="http://schemas.microsoft.com/office/drawing/2014/main" id="{FD3B1FCA-5396-482E-935F-5F766E822AAE}"/>
                </a:ext>
              </a:extLst>
            </p:cNvPr>
            <p:cNvGrpSpPr/>
            <p:nvPr/>
          </p:nvGrpSpPr>
          <p:grpSpPr>
            <a:xfrm>
              <a:off x="7035800" y="4556134"/>
              <a:ext cx="258763" cy="263526"/>
              <a:chOff x="7035800" y="4556134"/>
              <a:chExt cx="258763" cy="263526"/>
            </a:xfrm>
          </p:grpSpPr>
          <p:sp>
            <p:nvSpPr>
              <p:cNvPr id="187" name="Freeform 67">
                <a:extLst>
                  <a:ext uri="{FF2B5EF4-FFF2-40B4-BE49-F238E27FC236}">
                    <a16:creationId xmlns:a16="http://schemas.microsoft.com/office/drawing/2014/main" id="{B730CA35-AB5F-4F2B-9C64-89A6F06BFD60}"/>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Rectangle 68">
                <a:extLst>
                  <a:ext uri="{FF2B5EF4-FFF2-40B4-BE49-F238E27FC236}">
                    <a16:creationId xmlns:a16="http://schemas.microsoft.com/office/drawing/2014/main" id="{80A8C344-6C99-4CB8-82D6-54E746D344F7}"/>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9">
                <a:extLst>
                  <a:ext uri="{FF2B5EF4-FFF2-40B4-BE49-F238E27FC236}">
                    <a16:creationId xmlns:a16="http://schemas.microsoft.com/office/drawing/2014/main" id="{7A784F13-1707-485C-9B38-29D7CD48AE6A}"/>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0">
                <a:extLst>
                  <a:ext uri="{FF2B5EF4-FFF2-40B4-BE49-F238E27FC236}">
                    <a16:creationId xmlns:a16="http://schemas.microsoft.com/office/drawing/2014/main" id="{AF355A5A-19F1-414A-B10C-EBF2D8BCBF3D}"/>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1">
                <a:extLst>
                  <a:ext uri="{FF2B5EF4-FFF2-40B4-BE49-F238E27FC236}">
                    <a16:creationId xmlns:a16="http://schemas.microsoft.com/office/drawing/2014/main" id="{F58C58AD-E9BA-44B6-8FD1-99A1862A22FC}"/>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74">
              <a:extLst>
                <a:ext uri="{FF2B5EF4-FFF2-40B4-BE49-F238E27FC236}">
                  <a16:creationId xmlns:a16="http://schemas.microsoft.com/office/drawing/2014/main" id="{7E224851-4AB9-4DD0-BFFE-396CE142D594}"/>
                </a:ext>
              </a:extLst>
            </p:cNvPr>
            <p:cNvGrpSpPr>
              <a:grpSpLocks noChangeAspect="1"/>
            </p:cNvGrpSpPr>
            <p:nvPr/>
          </p:nvGrpSpPr>
          <p:grpSpPr bwMode="auto">
            <a:xfrm>
              <a:off x="6945300" y="3624271"/>
              <a:ext cx="257175" cy="231776"/>
              <a:chOff x="4375" y="2283"/>
              <a:chExt cx="162" cy="146"/>
            </a:xfrm>
            <a:solidFill>
              <a:schemeClr val="bg2"/>
            </a:solidFill>
          </p:grpSpPr>
          <p:sp>
            <p:nvSpPr>
              <p:cNvPr id="181" name="Rectangle 75">
                <a:extLst>
                  <a:ext uri="{FF2B5EF4-FFF2-40B4-BE49-F238E27FC236}">
                    <a16:creationId xmlns:a16="http://schemas.microsoft.com/office/drawing/2014/main" id="{686B3EB2-DCAB-4815-B8C0-FAC118DED246}"/>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6">
                <a:extLst>
                  <a:ext uri="{FF2B5EF4-FFF2-40B4-BE49-F238E27FC236}">
                    <a16:creationId xmlns:a16="http://schemas.microsoft.com/office/drawing/2014/main" id="{15802DE0-E906-470B-A1FF-09E12191D305}"/>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77">
                <a:extLst>
                  <a:ext uri="{FF2B5EF4-FFF2-40B4-BE49-F238E27FC236}">
                    <a16:creationId xmlns:a16="http://schemas.microsoft.com/office/drawing/2014/main" id="{B23840C6-5E86-4E1D-8911-AD5E84515DD2}"/>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8">
                <a:extLst>
                  <a:ext uri="{FF2B5EF4-FFF2-40B4-BE49-F238E27FC236}">
                    <a16:creationId xmlns:a16="http://schemas.microsoft.com/office/drawing/2014/main" id="{0A03E02B-5D03-48DC-BDF2-B35916C5AF7D}"/>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9">
                <a:extLst>
                  <a:ext uri="{FF2B5EF4-FFF2-40B4-BE49-F238E27FC236}">
                    <a16:creationId xmlns:a16="http://schemas.microsoft.com/office/drawing/2014/main" id="{BD2C1F3F-7043-4E90-B1AC-A20BE044AB85}"/>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80">
                <a:extLst>
                  <a:ext uri="{FF2B5EF4-FFF2-40B4-BE49-F238E27FC236}">
                    <a16:creationId xmlns:a16="http://schemas.microsoft.com/office/drawing/2014/main" id="{FD2027D0-ADCC-4506-BE42-1BF40697536F}"/>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Freeform 85">
              <a:extLst>
                <a:ext uri="{FF2B5EF4-FFF2-40B4-BE49-F238E27FC236}">
                  <a16:creationId xmlns:a16="http://schemas.microsoft.com/office/drawing/2014/main" id="{07B2DAD2-4EEC-4147-9933-9713CE320060}"/>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2" name="Picture 211">
            <a:extLst>
              <a:ext uri="{FF2B5EF4-FFF2-40B4-BE49-F238E27FC236}">
                <a16:creationId xmlns:a16="http://schemas.microsoft.com/office/drawing/2014/main" id="{D9DFABF8-2F57-4104-8E05-44B6BAB026D1}"/>
              </a:ext>
            </a:extLst>
          </p:cNvPr>
          <p:cNvPicPr>
            <a:picLocks noChangeAspect="1"/>
          </p:cNvPicPr>
          <p:nvPr/>
        </p:nvPicPr>
        <p:blipFill>
          <a:blip r:embed="rId2"/>
          <a:stretch>
            <a:fillRect/>
          </a:stretch>
        </p:blipFill>
        <p:spPr>
          <a:xfrm>
            <a:off x="693568" y="3721424"/>
            <a:ext cx="3951939" cy="2549739"/>
          </a:xfrm>
          <a:prstGeom prst="rect">
            <a:avLst/>
          </a:prstGeom>
        </p:spPr>
      </p:pic>
      <p:pic>
        <p:nvPicPr>
          <p:cNvPr id="9" name="Picture Placeholder 15">
            <a:extLst>
              <a:ext uri="{FF2B5EF4-FFF2-40B4-BE49-F238E27FC236}">
                <a16:creationId xmlns:a16="http://schemas.microsoft.com/office/drawing/2014/main" id="{0E635CB7-F583-4C56-BA8B-64385D6F17D7}"/>
              </a:ext>
            </a:extLst>
          </p:cNvPr>
          <p:cNvPicPr>
            <a:picLocks noChangeAspect="1"/>
          </p:cNvPicPr>
          <p:nvPr/>
        </p:nvPicPr>
        <p:blipFill rotWithShape="1">
          <a:blip r:embed="rId3"/>
          <a:srcRect l="967" r="14732" b="2860"/>
          <a:stretch/>
        </p:blipFill>
        <p:spPr>
          <a:xfrm>
            <a:off x="801355" y="3790253"/>
            <a:ext cx="3137347" cy="1807600"/>
          </a:xfrm>
          <a:prstGeom prst="rect">
            <a:avLst/>
          </a:prstGeom>
          <a:ln>
            <a:solidFill>
              <a:schemeClr val="tx1"/>
            </a:solidFill>
          </a:ln>
        </p:spPr>
      </p:pic>
      <p:pic>
        <p:nvPicPr>
          <p:cNvPr id="11" name="Picture 10">
            <a:extLst>
              <a:ext uri="{FF2B5EF4-FFF2-40B4-BE49-F238E27FC236}">
                <a16:creationId xmlns:a16="http://schemas.microsoft.com/office/drawing/2014/main" id="{24324D10-466E-475F-9889-0BA490271B87}"/>
              </a:ext>
            </a:extLst>
          </p:cNvPr>
          <p:cNvPicPr>
            <a:picLocks noChangeAspect="1"/>
          </p:cNvPicPr>
          <p:nvPr/>
        </p:nvPicPr>
        <p:blipFill>
          <a:blip r:embed="rId4">
            <a:duotone>
              <a:prstClr val="black"/>
              <a:schemeClr val="tx2">
                <a:tint val="45000"/>
                <a:satMod val="400000"/>
              </a:schemeClr>
            </a:duotone>
          </a:blip>
          <a:stretch>
            <a:fillRect/>
          </a:stretch>
        </p:blipFill>
        <p:spPr>
          <a:xfrm>
            <a:off x="4908759" y="1983991"/>
            <a:ext cx="780290" cy="780290"/>
          </a:xfrm>
          <a:prstGeom prst="rect">
            <a:avLst/>
          </a:prstGeom>
        </p:spPr>
      </p:pic>
      <p:cxnSp>
        <p:nvCxnSpPr>
          <p:cNvPr id="13" name="Straight Arrow Connector 12">
            <a:extLst>
              <a:ext uri="{FF2B5EF4-FFF2-40B4-BE49-F238E27FC236}">
                <a16:creationId xmlns:a16="http://schemas.microsoft.com/office/drawing/2014/main" id="{016FA41B-FBBB-4A0A-80BA-88DA8D585ED1}"/>
              </a:ext>
            </a:extLst>
          </p:cNvPr>
          <p:cNvCxnSpPr>
            <a:cxnSpLocks/>
          </p:cNvCxnSpPr>
          <p:nvPr/>
        </p:nvCxnSpPr>
        <p:spPr>
          <a:xfrm rot="600000" flipV="1">
            <a:off x="3148810" y="2448387"/>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75C486-885A-431A-897D-97829CE9800F}"/>
              </a:ext>
            </a:extLst>
          </p:cNvPr>
          <p:cNvCxnSpPr>
            <a:cxnSpLocks/>
          </p:cNvCxnSpPr>
          <p:nvPr/>
        </p:nvCxnSpPr>
        <p:spPr>
          <a:xfrm flipV="1">
            <a:off x="3587760" y="2751719"/>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D1CD05-CD26-4691-8AFC-A49F5A09B272}"/>
              </a:ext>
            </a:extLst>
          </p:cNvPr>
          <p:cNvCxnSpPr/>
          <p:nvPr/>
        </p:nvCxnSpPr>
        <p:spPr>
          <a:xfrm>
            <a:off x="4062940" y="4008185"/>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AFF9B3-47D5-4362-9463-76FC24182DC5}"/>
              </a:ext>
            </a:extLst>
          </p:cNvPr>
          <p:cNvCxnSpPr/>
          <p:nvPr/>
        </p:nvCxnSpPr>
        <p:spPr>
          <a:xfrm>
            <a:off x="4062940" y="4365556"/>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511DDDF-BDB0-4B69-BB87-9FE8C20A1FDA}"/>
              </a:ext>
            </a:extLst>
          </p:cNvPr>
          <p:cNvCxnSpPr/>
          <p:nvPr/>
        </p:nvCxnSpPr>
        <p:spPr>
          <a:xfrm>
            <a:off x="4062940" y="5104348"/>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A35F4C1-322D-434C-A26A-37FAABCC7B6A}"/>
              </a:ext>
            </a:extLst>
          </p:cNvPr>
          <p:cNvCxnSpPr/>
          <p:nvPr/>
        </p:nvCxnSpPr>
        <p:spPr>
          <a:xfrm>
            <a:off x="4062940" y="5487320"/>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468819-0D96-4BB2-B503-C54C0926682A}"/>
              </a:ext>
            </a:extLst>
          </p:cNvPr>
          <p:cNvSpPr txBox="1"/>
          <p:nvPr/>
        </p:nvSpPr>
        <p:spPr>
          <a:xfrm>
            <a:off x="2396237" y="2663650"/>
            <a:ext cx="157107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Sign in, get token</a:t>
            </a:r>
          </a:p>
        </p:txBody>
      </p:sp>
      <p:sp>
        <p:nvSpPr>
          <p:cNvPr id="16" name="TextBox 15">
            <a:extLst>
              <a:ext uri="{FF2B5EF4-FFF2-40B4-BE49-F238E27FC236}">
                <a16:creationId xmlns:a16="http://schemas.microsoft.com/office/drawing/2014/main" id="{D3FF0E16-4684-424B-AA32-46EC35882306}"/>
              </a:ext>
            </a:extLst>
          </p:cNvPr>
          <p:cNvSpPr txBox="1"/>
          <p:nvPr/>
        </p:nvSpPr>
        <p:spPr>
          <a:xfrm>
            <a:off x="4447066" y="3172367"/>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1" name="TextBox 20">
            <a:extLst>
              <a:ext uri="{FF2B5EF4-FFF2-40B4-BE49-F238E27FC236}">
                <a16:creationId xmlns:a16="http://schemas.microsoft.com/office/drawing/2014/main" id="{6E1F3762-4494-4129-B3C6-E985192A2B28}"/>
              </a:ext>
            </a:extLst>
          </p:cNvPr>
          <p:cNvSpPr txBox="1"/>
          <p:nvPr/>
        </p:nvSpPr>
        <p:spPr>
          <a:xfrm>
            <a:off x="5871075" y="3818902"/>
            <a:ext cx="130914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my profile</a:t>
            </a:r>
          </a:p>
        </p:txBody>
      </p:sp>
      <p:sp>
        <p:nvSpPr>
          <p:cNvPr id="23" name="TextBox 22">
            <a:extLst>
              <a:ext uri="{FF2B5EF4-FFF2-40B4-BE49-F238E27FC236}">
                <a16:creationId xmlns:a16="http://schemas.microsoft.com/office/drawing/2014/main" id="{826066E5-29ED-4547-AACB-F1CDE654A579}"/>
              </a:ext>
            </a:extLst>
          </p:cNvPr>
          <p:cNvSpPr txBox="1"/>
          <p:nvPr/>
        </p:nvSpPr>
        <p:spPr>
          <a:xfrm>
            <a:off x="4483134" y="4158413"/>
            <a:ext cx="988540"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My profile</a:t>
            </a:r>
          </a:p>
        </p:txBody>
      </p:sp>
      <p:sp>
        <p:nvSpPr>
          <p:cNvPr id="25" name="TextBox 24">
            <a:extLst>
              <a:ext uri="{FF2B5EF4-FFF2-40B4-BE49-F238E27FC236}">
                <a16:creationId xmlns:a16="http://schemas.microsoft.com/office/drawing/2014/main" id="{CFA29EBF-8251-4162-AC2F-7BFCD80AF084}"/>
              </a:ext>
            </a:extLst>
          </p:cNvPr>
          <p:cNvSpPr txBox="1"/>
          <p:nvPr/>
        </p:nvSpPr>
        <p:spPr>
          <a:xfrm>
            <a:off x="5278873" y="4711430"/>
            <a:ext cx="1924994" cy="572464"/>
          </a:xfrm>
          <a:prstGeom prst="rect">
            <a:avLst/>
          </a:prstGeom>
          <a:solidFill>
            <a:schemeClr val="bg2"/>
          </a:solidFill>
        </p:spPr>
        <p:txBody>
          <a:bodyPr wrap="square" lIns="91440" tIns="91440" rIns="91440" bIns="91440" rtlCol="0">
            <a:spAutoFit/>
          </a:bodyPr>
          <a:lstStyle/>
          <a:p>
            <a:pPr>
              <a:lnSpc>
                <a:spcPct val="90000"/>
              </a:lnSpc>
              <a:spcAft>
                <a:spcPts val="600"/>
              </a:spcAft>
            </a:pPr>
            <a:r>
              <a:rPr lang="en-US" sz="1400" dirty="0"/>
              <a:t>Get basic information about all users</a:t>
            </a:r>
          </a:p>
        </p:txBody>
      </p:sp>
      <p:sp>
        <p:nvSpPr>
          <p:cNvPr id="27" name="TextBox 26">
            <a:extLst>
              <a:ext uri="{FF2B5EF4-FFF2-40B4-BE49-F238E27FC236}">
                <a16:creationId xmlns:a16="http://schemas.microsoft.com/office/drawing/2014/main" id="{6BB1596A-36D5-458B-8D04-FFE4757A4EF9}"/>
              </a:ext>
            </a:extLst>
          </p:cNvPr>
          <p:cNvSpPr txBox="1"/>
          <p:nvPr/>
        </p:nvSpPr>
        <p:spPr>
          <a:xfrm>
            <a:off x="4601026" y="5289232"/>
            <a:ext cx="1209655" cy="572464"/>
          </a:xfrm>
          <a:prstGeom prst="rect">
            <a:avLst/>
          </a:prstGeom>
          <a:solidFill>
            <a:schemeClr val="bg2"/>
          </a:solidFill>
        </p:spPr>
        <p:txBody>
          <a:bodyPr wrap="square" lIns="91440" tIns="91440" rIns="91440" bIns="91440" rtlCol="0">
            <a:spAutoFit/>
          </a:bodyPr>
          <a:lstStyle/>
          <a:p>
            <a:pPr>
              <a:lnSpc>
                <a:spcPct val="90000"/>
              </a:lnSpc>
              <a:spcAft>
                <a:spcPts val="600"/>
              </a:spcAft>
            </a:pPr>
            <a:r>
              <a:rPr lang="en-US" sz="1400" dirty="0"/>
              <a:t>All users’ basic profile</a:t>
            </a:r>
          </a:p>
        </p:txBody>
      </p:sp>
      <p:cxnSp>
        <p:nvCxnSpPr>
          <p:cNvPr id="18" name="Straight Connector 17">
            <a:extLst>
              <a:ext uri="{FF2B5EF4-FFF2-40B4-BE49-F238E27FC236}">
                <a16:creationId xmlns:a16="http://schemas.microsoft.com/office/drawing/2014/main" id="{0F589252-7CD5-43B5-9FFE-7D6C84E8BF83}"/>
              </a:ext>
            </a:extLst>
          </p:cNvPr>
          <p:cNvCxnSpPr>
            <a:cxnSpLocks/>
          </p:cNvCxnSpPr>
          <p:nvPr/>
        </p:nvCxnSpPr>
        <p:spPr>
          <a:xfrm>
            <a:off x="465138" y="1797818"/>
            <a:ext cx="1153318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26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Authorization code grant and v2 endpoint</a:t>
            </a:r>
            <a:endParaRPr lang="en-US" dirty="0"/>
          </a:p>
        </p:txBody>
      </p:sp>
      <p:grpSp>
        <p:nvGrpSpPr>
          <p:cNvPr id="2" name="Group 1">
            <a:extLst>
              <a:ext uri="{FF2B5EF4-FFF2-40B4-BE49-F238E27FC236}">
                <a16:creationId xmlns:a16="http://schemas.microsoft.com/office/drawing/2014/main" id="{206A22E7-92B5-4F50-BF46-C2774D22626D}"/>
              </a:ext>
            </a:extLst>
          </p:cNvPr>
          <p:cNvGrpSpPr/>
          <p:nvPr/>
        </p:nvGrpSpPr>
        <p:grpSpPr>
          <a:xfrm>
            <a:off x="377172" y="1295398"/>
            <a:ext cx="11808190" cy="5356468"/>
            <a:chOff x="377172" y="1295398"/>
            <a:chExt cx="11808190" cy="5356468"/>
          </a:xfrm>
        </p:grpSpPr>
        <p:sp>
          <p:nvSpPr>
            <p:cNvPr id="56" name="Rectangle 55"/>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25" name="Rectangle 24"/>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30" name="Rectangle 29"/>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52" name="Rectangle 51"/>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37" name="Rectangle 36"/>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38" name="Rectangle 37"/>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1" name="Straight Connector 40"/>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B07CD71-251E-41AD-9A47-F8F51816F66C}"/>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28" name="Straight Arrow Connector 27"/>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89" name="TextBox 88"/>
            <p:cNvSpPr txBox="1"/>
            <p:nvPr/>
          </p:nvSpPr>
          <p:spPr>
            <a:xfrm>
              <a:off x="2291349" y="3271138"/>
              <a:ext cx="7792518"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?scope=offline_access+openid+profile+User.Read+User.ReadBasic.All&amp;grant_type=</a:t>
              </a:r>
              <a:r>
                <a:rPr lang="en-US" sz="1200" i="1" dirty="0" err="1">
                  <a:solidFill>
                    <a:schemeClr val="tx2"/>
                  </a:solidFill>
                </a:rPr>
                <a:t>authorization_code&amp;code</a:t>
              </a:r>
              <a:r>
                <a:rPr lang="en-US" sz="1200" i="1" dirty="0">
                  <a:solidFill>
                    <a:schemeClr val="tx2"/>
                  </a:solidFill>
                </a:rPr>
                <a:t>=…</a:t>
              </a:r>
            </a:p>
          </p:txBody>
        </p:sp>
        <p:sp>
          <p:nvSpPr>
            <p:cNvPr id="91" name="TextBox 90"/>
            <p:cNvSpPr txBox="1"/>
            <p:nvPr/>
          </p:nvSpPr>
          <p:spPr>
            <a:xfrm>
              <a:off x="975857" y="3762549"/>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98" name="TextBox 97"/>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00" name="TextBox 99"/>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29" name="TextBox 28"/>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32" name="TextBox 31"/>
            <p:cNvSpPr txBox="1"/>
            <p:nvPr/>
          </p:nvSpPr>
          <p:spPr>
            <a:xfrm>
              <a:off x="975857" y="5699201"/>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34" name="TextBox 33"/>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53" name="TextBox 52"/>
            <p:cNvSpPr txBox="1"/>
            <p:nvPr/>
          </p:nvSpPr>
          <p:spPr>
            <a:xfrm>
              <a:off x="2275565" y="2220140"/>
              <a:ext cx="7301551"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?scope=offline_access+openid+profile+User.Read+User.ReadBasic.All&amp;response_type=</a:t>
              </a:r>
              <a:r>
                <a:rPr lang="en-US" sz="1200" i="1" dirty="0" err="1">
                  <a:solidFill>
                    <a:schemeClr val="tx2"/>
                  </a:solidFill>
                </a:rPr>
                <a:t>code&amp;client_id</a:t>
              </a:r>
              <a:r>
                <a:rPr lang="en-US" sz="1200" i="1" dirty="0">
                  <a:solidFill>
                    <a:schemeClr val="tx2"/>
                  </a:solidFill>
                </a:rPr>
                <a:t>=…</a:t>
              </a:r>
            </a:p>
          </p:txBody>
        </p:sp>
        <p:sp>
          <p:nvSpPr>
            <p:cNvPr id="55" name="TextBox 54"/>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20" name="Group 19">
              <a:extLst>
                <a:ext uri="{FF2B5EF4-FFF2-40B4-BE49-F238E27FC236}">
                  <a16:creationId xmlns:a16="http://schemas.microsoft.com/office/drawing/2014/main" id="{7C4F8F78-EA97-420E-A81D-253210E71DA7}"/>
                </a:ext>
              </a:extLst>
            </p:cNvPr>
            <p:cNvGrpSpPr/>
            <p:nvPr/>
          </p:nvGrpSpPr>
          <p:grpSpPr>
            <a:xfrm>
              <a:off x="5100704" y="4740417"/>
              <a:ext cx="527602" cy="527600"/>
              <a:chOff x="4963878" y="4740417"/>
              <a:chExt cx="527602" cy="527600"/>
            </a:xfrm>
          </p:grpSpPr>
          <p:sp>
            <p:nvSpPr>
              <p:cNvPr id="19" name="Oval 18">
                <a:extLst>
                  <a:ext uri="{FF2B5EF4-FFF2-40B4-BE49-F238E27FC236}">
                    <a16:creationId xmlns:a16="http://schemas.microsoft.com/office/drawing/2014/main" id="{745CF6FF-C4DE-4397-B295-999F6A30AB37}"/>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5">
                <a:extLst>
                  <a:ext uri="{FF2B5EF4-FFF2-40B4-BE49-F238E27FC236}">
                    <a16:creationId xmlns:a16="http://schemas.microsoft.com/office/drawing/2014/main" id="{0B492FA2-0024-4F62-A1D6-6DF701BD8C48}"/>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22307C8B-3189-4A75-A9D5-9D1C69B6CFA2}"/>
              </a:ext>
            </a:extLst>
          </p:cNvPr>
          <p:cNvSpPr/>
          <p:nvPr/>
        </p:nvSpPr>
        <p:spPr bwMode="auto">
          <a:xfrm>
            <a:off x="0" y="1555984"/>
            <a:ext cx="12436475" cy="440995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Scenarios where this is useful</a:t>
            </a:r>
          </a:p>
        </p:txBody>
      </p:sp>
      <p:sp>
        <p:nvSpPr>
          <p:cNvPr id="84" name="Rectangle 83">
            <a:extLst>
              <a:ext uri="{FF2B5EF4-FFF2-40B4-BE49-F238E27FC236}">
                <a16:creationId xmlns:a16="http://schemas.microsoft.com/office/drawing/2014/main" id="{7DC0807D-F483-4B3A-9D39-57056144ED04}"/>
              </a:ext>
            </a:extLst>
          </p:cNvPr>
          <p:cNvSpPr/>
          <p:nvPr/>
        </p:nvSpPr>
        <p:spPr>
          <a:xfrm>
            <a:off x="1107164" y="4470470"/>
            <a:ext cx="4010581" cy="424732"/>
          </a:xfrm>
          <a:prstGeom prst="rect">
            <a:avLst/>
          </a:prstGeom>
        </p:spPr>
        <p:txBody>
          <a:bodyPr wrap="square">
            <a:spAutoFit/>
          </a:bodyPr>
          <a:lstStyle/>
          <a:p>
            <a:pPr>
              <a:lnSpc>
                <a:spcPct val="90000"/>
              </a:lnSpc>
              <a:spcBef>
                <a:spcPts val="1800"/>
              </a:spcBef>
            </a:pPr>
            <a:r>
              <a:rPr lang="en-US" sz="2400" dirty="0">
                <a:latin typeface="+mj-lt"/>
              </a:rPr>
              <a:t>And many more…</a:t>
            </a:r>
          </a:p>
        </p:txBody>
      </p:sp>
      <p:cxnSp>
        <p:nvCxnSpPr>
          <p:cNvPr id="87" name="Straight Connector 86">
            <a:extLst>
              <a:ext uri="{FF2B5EF4-FFF2-40B4-BE49-F238E27FC236}">
                <a16:creationId xmlns:a16="http://schemas.microsoft.com/office/drawing/2014/main" id="{222A73EA-4537-4DAA-A0B2-4FD8903489A9}"/>
              </a:ext>
            </a:extLst>
          </p:cNvPr>
          <p:cNvCxnSpPr>
            <a:cxnSpLocks/>
          </p:cNvCxnSpPr>
          <p:nvPr/>
        </p:nvCxnSpPr>
        <p:spPr>
          <a:xfrm>
            <a:off x="519434" y="1989952"/>
            <a:ext cx="0" cy="3000086"/>
          </a:xfrm>
          <a:prstGeom prst="line">
            <a:avLst/>
          </a:prstGeom>
          <a:ln w="508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9F766E4D-6A4C-4A97-B26A-84639E5D450A}"/>
              </a:ext>
            </a:extLst>
          </p:cNvPr>
          <p:cNvGrpSpPr/>
          <p:nvPr/>
        </p:nvGrpSpPr>
        <p:grpSpPr>
          <a:xfrm>
            <a:off x="6096784" y="1923914"/>
            <a:ext cx="5897942" cy="3691860"/>
            <a:chOff x="6176294" y="1923914"/>
            <a:chExt cx="5570206" cy="3486711"/>
          </a:xfrm>
        </p:grpSpPr>
        <p:sp>
          <p:nvSpPr>
            <p:cNvPr id="5" name="Oval 4">
              <a:extLst>
                <a:ext uri="{FF2B5EF4-FFF2-40B4-BE49-F238E27FC236}">
                  <a16:creationId xmlns:a16="http://schemas.microsoft.com/office/drawing/2014/main" id="{0B0200EE-5A9F-42B3-805E-14BD5B6CD9D8}"/>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10346CB3-036B-40E7-B3D6-FDF6EAF7BAB9}"/>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AD4A7508-280F-4BF2-A67F-98AF15F9F5C1}"/>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46FB0DF8-5627-4F1D-9C17-F92D43EDA1E0}"/>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C0F527CD-8AAC-4D6D-A75E-2EDA8B123E3A}"/>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90468E6F-6802-4569-A14A-7AE4EB50802F}"/>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CA79F910-26EB-4DC6-BCEA-478AB58F252D}"/>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5B3D4982-86F9-4A61-9D2F-5860E5436600}"/>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A6C43E53-0339-4FC8-AEEA-6FACDDE84C54}"/>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8DF20B1E-E076-4DB1-8202-D2188C0686D5}"/>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B4D5E32B-2C83-486E-B47A-8197D3610BE8}"/>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0AAE7738-3F91-40B8-B335-EF1D4C5AB89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B4440B84-920D-4C35-BE17-E50BE2F8EA20}"/>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2BEA8CB3-8948-426E-9FA9-41EBC30B44FD}"/>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E4435CE3-5DA1-4B07-9D1E-6E109CEDA0F7}"/>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81585289-3CD6-454C-AAFC-0DA4BEE32CF2}"/>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D886683E-5CD2-43AE-A72D-A6232F84734B}"/>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9B54695F-411F-40D8-9DEA-2B3E8575BC67}"/>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EFD061D6-23B5-4777-998D-65AC751FCD1B}"/>
                </a:ext>
              </a:extLst>
            </p:cNvPr>
            <p:cNvSpPr txBox="1"/>
            <p:nvPr/>
          </p:nvSpPr>
          <p:spPr>
            <a:xfrm>
              <a:off x="9812337" y="1923914"/>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24" name="TextBox 23">
              <a:extLst>
                <a:ext uri="{FF2B5EF4-FFF2-40B4-BE49-F238E27FC236}">
                  <a16:creationId xmlns:a16="http://schemas.microsoft.com/office/drawing/2014/main" id="{4004951F-EA6E-4ED0-9D5F-9CD7B2878453}"/>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25" name="TextBox 24">
              <a:extLst>
                <a:ext uri="{FF2B5EF4-FFF2-40B4-BE49-F238E27FC236}">
                  <a16:creationId xmlns:a16="http://schemas.microsoft.com/office/drawing/2014/main" id="{584AB3C4-1D98-48B4-B197-6C5EFC458338}"/>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26" name="Straight Connector 25">
              <a:extLst>
                <a:ext uri="{FF2B5EF4-FFF2-40B4-BE49-F238E27FC236}">
                  <a16:creationId xmlns:a16="http://schemas.microsoft.com/office/drawing/2014/main" id="{3A44C71D-306B-4520-9D07-B5E2502A06FB}"/>
                </a:ext>
              </a:extLst>
            </p:cNvPr>
            <p:cNvCxnSpPr>
              <a:cxnSpLocks/>
              <a:stCxn id="5" idx="4"/>
              <a:endCxn id="7"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6B603FF-D117-4046-9CE5-9E9A69BA45CE}"/>
                </a:ext>
              </a:extLst>
            </p:cNvPr>
            <p:cNvCxnSpPr>
              <a:cxnSpLocks/>
              <a:stCxn id="6" idx="1"/>
              <a:endCxn id="5"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D75BDB8-732C-4692-A403-5922545A4EA9}"/>
                </a:ext>
              </a:extLst>
            </p:cNvPr>
            <p:cNvCxnSpPr>
              <a:cxnSpLocks/>
              <a:stCxn id="18" idx="2"/>
              <a:endCxn id="5"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5166C57-0436-4F9D-A067-BEC74C9A0215}"/>
                </a:ext>
              </a:extLst>
            </p:cNvPr>
            <p:cNvCxnSpPr>
              <a:cxnSpLocks/>
              <a:stCxn id="6" idx="7"/>
              <a:endCxn id="19"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0D93327-6B5C-4EA6-A029-421650A2A679}"/>
                </a:ext>
              </a:extLst>
            </p:cNvPr>
            <p:cNvCxnSpPr>
              <a:stCxn id="12" idx="0"/>
              <a:endCxn id="6"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5E363E6-B82C-48DC-9F62-81826BC46FA1}"/>
                </a:ext>
              </a:extLst>
            </p:cNvPr>
            <p:cNvCxnSpPr>
              <a:cxnSpLocks/>
              <a:stCxn id="11" idx="7"/>
              <a:endCxn id="6"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618F8D1-48F7-47A5-871F-1712E2CA0BC9}"/>
                </a:ext>
              </a:extLst>
            </p:cNvPr>
            <p:cNvCxnSpPr>
              <a:stCxn id="7" idx="5"/>
              <a:endCxn id="11"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D1E7F8-AED4-488E-8217-278CB5659903}"/>
                </a:ext>
              </a:extLst>
            </p:cNvPr>
            <p:cNvCxnSpPr>
              <a:cxnSpLocks/>
              <a:stCxn id="7" idx="3"/>
              <a:endCxn id="16"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F72A99A-7A0E-40E6-9F76-2664047AA1CF}"/>
                </a:ext>
              </a:extLst>
            </p:cNvPr>
            <p:cNvCxnSpPr>
              <a:cxnSpLocks/>
              <a:stCxn id="16" idx="7"/>
              <a:endCxn id="6"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BBE2F1-D225-40EC-9FEA-50DE1AF825B0}"/>
                </a:ext>
              </a:extLst>
            </p:cNvPr>
            <p:cNvCxnSpPr>
              <a:stCxn id="9" idx="6"/>
              <a:endCxn id="6"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1276E91-1DC9-42BC-8587-D39CB795426D}"/>
                </a:ext>
              </a:extLst>
            </p:cNvPr>
            <p:cNvCxnSpPr>
              <a:stCxn id="16" idx="5"/>
              <a:endCxn id="13"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B098AED-5628-40FA-B881-7971CBEC303F}"/>
                </a:ext>
              </a:extLst>
            </p:cNvPr>
            <p:cNvCxnSpPr>
              <a:cxnSpLocks/>
              <a:stCxn id="16" idx="6"/>
              <a:endCxn id="11"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39C5B2E-5E6B-43FB-BDFF-94A38C1D917A}"/>
                </a:ext>
              </a:extLst>
            </p:cNvPr>
            <p:cNvCxnSpPr>
              <a:stCxn id="16" idx="1"/>
              <a:endCxn id="9"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2BB997-AEFF-4F6F-ADE3-BF92005788C1}"/>
                </a:ext>
              </a:extLst>
            </p:cNvPr>
            <p:cNvCxnSpPr>
              <a:stCxn id="15" idx="6"/>
              <a:endCxn id="16"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AE579EF-8FA7-4920-B700-D6ACFF1C8675}"/>
                </a:ext>
              </a:extLst>
            </p:cNvPr>
            <p:cNvCxnSpPr>
              <a:cxnSpLocks/>
              <a:stCxn id="15" idx="5"/>
              <a:endCxn id="8"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278A7B-3B02-43F7-A0A6-F13B8B79CAE5}"/>
                </a:ext>
              </a:extLst>
            </p:cNvPr>
            <p:cNvCxnSpPr>
              <a:stCxn id="8" idx="5"/>
              <a:endCxn id="14"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7FAB1F-5922-4A5B-BB36-619A44D322FE}"/>
                </a:ext>
              </a:extLst>
            </p:cNvPr>
            <p:cNvCxnSpPr>
              <a:stCxn id="8" idx="6"/>
              <a:endCxn id="16"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D1E5E09-5AC0-42F8-B6F1-AB05B6B79527}"/>
                </a:ext>
              </a:extLst>
            </p:cNvPr>
            <p:cNvCxnSpPr>
              <a:stCxn id="14" idx="7"/>
              <a:endCxn id="16"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1302295-C8D9-48F9-9D82-68A426D4930A}"/>
                </a:ext>
              </a:extLst>
            </p:cNvPr>
            <p:cNvCxnSpPr>
              <a:cxnSpLocks/>
              <a:stCxn id="22" idx="7"/>
              <a:endCxn id="8"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8647A37-1DA1-4BE1-AE8E-B35F4BC66178}"/>
                </a:ext>
              </a:extLst>
            </p:cNvPr>
            <p:cNvCxnSpPr>
              <a:cxnSpLocks/>
              <a:stCxn id="17" idx="3"/>
              <a:endCxn id="21"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AE8AE25-3214-4F43-B354-B8921B3DE867}"/>
                </a:ext>
              </a:extLst>
            </p:cNvPr>
            <p:cNvCxnSpPr>
              <a:stCxn id="9" idx="0"/>
              <a:endCxn id="10"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21F9D0A-40AA-4398-889B-26A5B9E054E2}"/>
                </a:ext>
              </a:extLst>
            </p:cNvPr>
            <p:cNvCxnSpPr>
              <a:stCxn id="10" idx="2"/>
              <a:endCxn id="17"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67EA15D-DCB1-4842-907B-8C6947462D44}"/>
                </a:ext>
              </a:extLst>
            </p:cNvPr>
            <p:cNvCxnSpPr>
              <a:cxnSpLocks/>
              <a:stCxn id="10" idx="1"/>
              <a:endCxn id="20"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24A7382-35AF-4A0B-8EC4-E715D9514835}"/>
                </a:ext>
              </a:extLst>
            </p:cNvPr>
            <p:cNvCxnSpPr>
              <a:stCxn id="10" idx="6"/>
              <a:endCxn id="5"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8534C40-9B7F-487F-8986-A6E4F75A50FE}"/>
                </a:ext>
              </a:extLst>
            </p:cNvPr>
            <p:cNvCxnSpPr>
              <a:stCxn id="11" idx="6"/>
              <a:endCxn id="12"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4A3E36-10E6-4BF3-9300-49713F5E9F18}"/>
                </a:ext>
              </a:extLst>
            </p:cNvPr>
            <p:cNvCxnSpPr>
              <a:stCxn id="13" idx="7"/>
              <a:endCxn id="11"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4AD8B61-08AC-4ED2-9772-6F9576A8A252}"/>
                </a:ext>
              </a:extLst>
            </p:cNvPr>
            <p:cNvSpPr txBox="1"/>
            <p:nvPr/>
          </p:nvSpPr>
          <p:spPr>
            <a:xfrm>
              <a:off x="10104332" y="3723795"/>
              <a:ext cx="686406"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53" name="TextBox 52">
              <a:extLst>
                <a:ext uri="{FF2B5EF4-FFF2-40B4-BE49-F238E27FC236}">
                  <a16:creationId xmlns:a16="http://schemas.microsoft.com/office/drawing/2014/main" id="{EC7B2B53-0A47-452B-94E3-A398C5E274F2}"/>
                </a:ext>
              </a:extLst>
            </p:cNvPr>
            <p:cNvSpPr txBox="1"/>
            <p:nvPr/>
          </p:nvSpPr>
          <p:spPr>
            <a:xfrm>
              <a:off x="10519351" y="4394136"/>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54" name="TextBox 53">
              <a:extLst>
                <a:ext uri="{FF2B5EF4-FFF2-40B4-BE49-F238E27FC236}">
                  <a16:creationId xmlns:a16="http://schemas.microsoft.com/office/drawing/2014/main" id="{E4980E59-99F3-4D52-840B-444740E18143}"/>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55" name="TextBox 54">
              <a:extLst>
                <a:ext uri="{FF2B5EF4-FFF2-40B4-BE49-F238E27FC236}">
                  <a16:creationId xmlns:a16="http://schemas.microsoft.com/office/drawing/2014/main" id="{DE42843C-A80F-4DE4-8C31-338AF0ED0806}"/>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56" name="TextBox 55">
              <a:extLst>
                <a:ext uri="{FF2B5EF4-FFF2-40B4-BE49-F238E27FC236}">
                  <a16:creationId xmlns:a16="http://schemas.microsoft.com/office/drawing/2014/main" id="{1FB6DACD-974B-43DA-8F7A-F20DA74D9FAF}"/>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57" name="TextBox 56">
              <a:extLst>
                <a:ext uri="{FF2B5EF4-FFF2-40B4-BE49-F238E27FC236}">
                  <a16:creationId xmlns:a16="http://schemas.microsoft.com/office/drawing/2014/main" id="{94419FF5-5831-4AAF-ACF8-A10157C28B40}"/>
                </a:ext>
              </a:extLst>
            </p:cNvPr>
            <p:cNvSpPr txBox="1"/>
            <p:nvPr/>
          </p:nvSpPr>
          <p:spPr>
            <a:xfrm>
              <a:off x="6176294" y="4321860"/>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58" name="TextBox 57">
              <a:extLst>
                <a:ext uri="{FF2B5EF4-FFF2-40B4-BE49-F238E27FC236}">
                  <a16:creationId xmlns:a16="http://schemas.microsoft.com/office/drawing/2014/main" id="{E9BF651E-BB2B-42CB-8388-04CD5750259F}"/>
                </a:ext>
              </a:extLst>
            </p:cNvPr>
            <p:cNvSpPr txBox="1"/>
            <p:nvPr/>
          </p:nvSpPr>
          <p:spPr>
            <a:xfrm>
              <a:off x="6210358" y="3553675"/>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59" name="TextBox 58">
              <a:extLst>
                <a:ext uri="{FF2B5EF4-FFF2-40B4-BE49-F238E27FC236}">
                  <a16:creationId xmlns:a16="http://schemas.microsoft.com/office/drawing/2014/main" id="{830DDB20-4AB1-456A-9BE0-3F985DE44C86}"/>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60" name="TextBox 59">
              <a:extLst>
                <a:ext uri="{FF2B5EF4-FFF2-40B4-BE49-F238E27FC236}">
                  <a16:creationId xmlns:a16="http://schemas.microsoft.com/office/drawing/2014/main" id="{7F8EAA2D-E9E3-4846-808F-C915D7C4FF2C}"/>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61" name="TextBox 60">
              <a:extLst>
                <a:ext uri="{FF2B5EF4-FFF2-40B4-BE49-F238E27FC236}">
                  <a16:creationId xmlns:a16="http://schemas.microsoft.com/office/drawing/2014/main" id="{2E98EBE7-1823-448F-B773-CD43FA81CAB7}"/>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76" name="Straight Connector 75">
              <a:extLst>
                <a:ext uri="{FF2B5EF4-FFF2-40B4-BE49-F238E27FC236}">
                  <a16:creationId xmlns:a16="http://schemas.microsoft.com/office/drawing/2014/main" id="{0781D049-C01B-4DA4-8417-743D7BB1F463}"/>
                </a:ext>
              </a:extLst>
            </p:cNvPr>
            <p:cNvCxnSpPr>
              <a:stCxn id="9" idx="3"/>
              <a:endCxn id="8"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9F8AA75-1911-456F-A458-19BB81FD1257}"/>
                </a:ext>
              </a:extLst>
            </p:cNvPr>
            <p:cNvSpPr txBox="1"/>
            <p:nvPr/>
          </p:nvSpPr>
          <p:spPr>
            <a:xfrm>
              <a:off x="8698436" y="3529479"/>
              <a:ext cx="1138453" cy="323165"/>
            </a:xfrm>
            <a:prstGeom prst="rect">
              <a:avLst/>
            </a:prstGeom>
            <a:noFill/>
          </p:spPr>
          <p:txBody>
            <a:bodyPr wrap="none" lIns="91440" tIns="91440" rIns="91440" bIns="91440" rtlCol="0">
              <a:spAutoFit/>
            </a:bodyPr>
            <a:lstStyle/>
            <a:p>
              <a:pPr>
                <a:lnSpc>
                  <a:spcPct val="90000"/>
                </a:lnSpc>
                <a:spcAft>
                  <a:spcPts val="600"/>
                </a:spcAft>
              </a:pPr>
              <a:r>
                <a:rPr lang="en-US" sz="1000" dirty="0">
                  <a:latin typeface="+mj-lt"/>
                </a:rPr>
                <a:t>Microsoft Graph</a:t>
              </a:r>
            </a:p>
          </p:txBody>
        </p:sp>
        <p:cxnSp>
          <p:nvCxnSpPr>
            <p:cNvPr id="78" name="Straight Connector 77">
              <a:extLst>
                <a:ext uri="{FF2B5EF4-FFF2-40B4-BE49-F238E27FC236}">
                  <a16:creationId xmlns:a16="http://schemas.microsoft.com/office/drawing/2014/main" id="{DF1AF690-1896-41EF-BCF1-65F9803F3A24}"/>
                </a:ext>
              </a:extLst>
            </p:cNvPr>
            <p:cNvCxnSpPr>
              <a:endCxn id="10"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9" name="Group 4">
              <a:extLst>
                <a:ext uri="{FF2B5EF4-FFF2-40B4-BE49-F238E27FC236}">
                  <a16:creationId xmlns:a16="http://schemas.microsoft.com/office/drawing/2014/main" id="{68EC223F-750A-4EF3-AC64-60C6F2623EB4}"/>
                </a:ext>
              </a:extLst>
            </p:cNvPr>
            <p:cNvGrpSpPr>
              <a:grpSpLocks noChangeAspect="1"/>
            </p:cNvGrpSpPr>
            <p:nvPr/>
          </p:nvGrpSpPr>
          <p:grpSpPr bwMode="auto">
            <a:xfrm>
              <a:off x="7141268" y="2550316"/>
              <a:ext cx="195262" cy="227011"/>
              <a:chOff x="4388" y="2056"/>
              <a:chExt cx="123" cy="143"/>
            </a:xfrm>
            <a:solidFill>
              <a:schemeClr val="bg2"/>
            </a:solidFill>
          </p:grpSpPr>
          <p:sp>
            <p:nvSpPr>
              <p:cNvPr id="91" name="Freeform 5">
                <a:extLst>
                  <a:ext uri="{FF2B5EF4-FFF2-40B4-BE49-F238E27FC236}">
                    <a16:creationId xmlns:a16="http://schemas.microsoft.com/office/drawing/2014/main" id="{2C12DE01-603B-43AB-B7DC-AF53DB057657}"/>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Rectangle 6">
                <a:extLst>
                  <a:ext uri="{FF2B5EF4-FFF2-40B4-BE49-F238E27FC236}">
                    <a16:creationId xmlns:a16="http://schemas.microsoft.com/office/drawing/2014/main" id="{0C16FC58-B7BC-4DE0-A240-D896F4CFC378}"/>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7">
                <a:extLst>
                  <a:ext uri="{FF2B5EF4-FFF2-40B4-BE49-F238E27FC236}">
                    <a16:creationId xmlns:a16="http://schemas.microsoft.com/office/drawing/2014/main" id="{20B5E301-B90D-4B24-A0A8-852E5410793C}"/>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
                <a:extLst>
                  <a:ext uri="{FF2B5EF4-FFF2-40B4-BE49-F238E27FC236}">
                    <a16:creationId xmlns:a16="http://schemas.microsoft.com/office/drawing/2014/main" id="{CCDFF27E-318A-45C9-AD63-A007984CEA81}"/>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9">
                <a:extLst>
                  <a:ext uri="{FF2B5EF4-FFF2-40B4-BE49-F238E27FC236}">
                    <a16:creationId xmlns:a16="http://schemas.microsoft.com/office/drawing/2014/main" id="{A3F677D7-B862-4789-B0CE-5D1DE2154B28}"/>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8" name="Freeform 13">
              <a:extLst>
                <a:ext uri="{FF2B5EF4-FFF2-40B4-BE49-F238E27FC236}">
                  <a16:creationId xmlns:a16="http://schemas.microsoft.com/office/drawing/2014/main" id="{24C717C4-D65C-4856-9495-76E9018D0D7E}"/>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9" name="Group 16">
              <a:extLst>
                <a:ext uri="{FF2B5EF4-FFF2-40B4-BE49-F238E27FC236}">
                  <a16:creationId xmlns:a16="http://schemas.microsoft.com/office/drawing/2014/main" id="{92140500-E10E-474C-9EFE-80D0EE6D7974}"/>
                </a:ext>
              </a:extLst>
            </p:cNvPr>
            <p:cNvGrpSpPr>
              <a:grpSpLocks noChangeAspect="1"/>
            </p:cNvGrpSpPr>
            <p:nvPr/>
          </p:nvGrpSpPr>
          <p:grpSpPr bwMode="auto">
            <a:xfrm>
              <a:off x="9175749" y="2946401"/>
              <a:ext cx="252412" cy="222250"/>
              <a:chOff x="5780" y="1856"/>
              <a:chExt cx="159" cy="140"/>
            </a:xfrm>
            <a:solidFill>
              <a:schemeClr val="bg2"/>
            </a:solidFill>
          </p:grpSpPr>
          <p:sp>
            <p:nvSpPr>
              <p:cNvPr id="101" name="Rectangle 17">
                <a:extLst>
                  <a:ext uri="{FF2B5EF4-FFF2-40B4-BE49-F238E27FC236}">
                    <a16:creationId xmlns:a16="http://schemas.microsoft.com/office/drawing/2014/main" id="{092717EB-01A3-4397-B07F-31420F466536}"/>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8">
                <a:extLst>
                  <a:ext uri="{FF2B5EF4-FFF2-40B4-BE49-F238E27FC236}">
                    <a16:creationId xmlns:a16="http://schemas.microsoft.com/office/drawing/2014/main" id="{B3D57D74-8175-41AF-B4E6-29BBD9A67722}"/>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9">
                <a:extLst>
                  <a:ext uri="{FF2B5EF4-FFF2-40B4-BE49-F238E27FC236}">
                    <a16:creationId xmlns:a16="http://schemas.microsoft.com/office/drawing/2014/main" id="{492B52C5-8906-451C-A70A-041E8818D0F4}"/>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20">
                <a:extLst>
                  <a:ext uri="{FF2B5EF4-FFF2-40B4-BE49-F238E27FC236}">
                    <a16:creationId xmlns:a16="http://schemas.microsoft.com/office/drawing/2014/main" id="{64A7B685-8C58-4C49-819F-B4FAE68D5372}"/>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1">
                <a:extLst>
                  <a:ext uri="{FF2B5EF4-FFF2-40B4-BE49-F238E27FC236}">
                    <a16:creationId xmlns:a16="http://schemas.microsoft.com/office/drawing/2014/main" id="{6A79A835-D1C1-47F6-8C68-289E13337E27}"/>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22">
                <a:extLst>
                  <a:ext uri="{FF2B5EF4-FFF2-40B4-BE49-F238E27FC236}">
                    <a16:creationId xmlns:a16="http://schemas.microsoft.com/office/drawing/2014/main" id="{01AB729A-179E-47C4-BE6E-837CD5445ED7}"/>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23">
                <a:extLst>
                  <a:ext uri="{FF2B5EF4-FFF2-40B4-BE49-F238E27FC236}">
                    <a16:creationId xmlns:a16="http://schemas.microsoft.com/office/drawing/2014/main" id="{10AD2618-31A8-407B-9854-A7D57E617784}"/>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24">
                <a:extLst>
                  <a:ext uri="{FF2B5EF4-FFF2-40B4-BE49-F238E27FC236}">
                    <a16:creationId xmlns:a16="http://schemas.microsoft.com/office/drawing/2014/main" id="{BC9D5C97-8F33-45A5-BEF6-FDF006076C6C}"/>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25">
                <a:extLst>
                  <a:ext uri="{FF2B5EF4-FFF2-40B4-BE49-F238E27FC236}">
                    <a16:creationId xmlns:a16="http://schemas.microsoft.com/office/drawing/2014/main" id="{A7794216-7D03-4E1E-A03D-B236D6744419}"/>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26">
                <a:extLst>
                  <a:ext uri="{FF2B5EF4-FFF2-40B4-BE49-F238E27FC236}">
                    <a16:creationId xmlns:a16="http://schemas.microsoft.com/office/drawing/2014/main" id="{E54766BC-760D-4FD1-A489-C273B4B94434}"/>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27">
                <a:extLst>
                  <a:ext uri="{FF2B5EF4-FFF2-40B4-BE49-F238E27FC236}">
                    <a16:creationId xmlns:a16="http://schemas.microsoft.com/office/drawing/2014/main" id="{106EFBA6-67C8-47C2-B6E8-32234A120A22}"/>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28">
                <a:extLst>
                  <a:ext uri="{FF2B5EF4-FFF2-40B4-BE49-F238E27FC236}">
                    <a16:creationId xmlns:a16="http://schemas.microsoft.com/office/drawing/2014/main" id="{56F1BE39-1BF6-424F-BA1E-7BA097C31A29}"/>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29">
                <a:extLst>
                  <a:ext uri="{FF2B5EF4-FFF2-40B4-BE49-F238E27FC236}">
                    <a16:creationId xmlns:a16="http://schemas.microsoft.com/office/drawing/2014/main" id="{8E190EEF-049F-4AAD-8605-83BDCF7793C3}"/>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30">
                <a:extLst>
                  <a:ext uri="{FF2B5EF4-FFF2-40B4-BE49-F238E27FC236}">
                    <a16:creationId xmlns:a16="http://schemas.microsoft.com/office/drawing/2014/main" id="{8D3D9F6C-6670-430A-A4C6-0E13025B1361}"/>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1">
                <a:extLst>
                  <a:ext uri="{FF2B5EF4-FFF2-40B4-BE49-F238E27FC236}">
                    <a16:creationId xmlns:a16="http://schemas.microsoft.com/office/drawing/2014/main" id="{BCB9BBF8-B754-4D7F-AF0A-AEF178ADE1E2}"/>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Freeform 35">
              <a:extLst>
                <a:ext uri="{FF2B5EF4-FFF2-40B4-BE49-F238E27FC236}">
                  <a16:creationId xmlns:a16="http://schemas.microsoft.com/office/drawing/2014/main" id="{F77A6E01-BEA1-4EE2-AC99-DFF8EEFFE23C}"/>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9">
              <a:extLst>
                <a:ext uri="{FF2B5EF4-FFF2-40B4-BE49-F238E27FC236}">
                  <a16:creationId xmlns:a16="http://schemas.microsoft.com/office/drawing/2014/main" id="{76B202B7-CA3D-4F36-9881-5A5F2EB418F7}"/>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43">
              <a:extLst>
                <a:ext uri="{FF2B5EF4-FFF2-40B4-BE49-F238E27FC236}">
                  <a16:creationId xmlns:a16="http://schemas.microsoft.com/office/drawing/2014/main" id="{E9E1C648-ADB6-4FF2-B0D1-1C207185A412}"/>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47">
              <a:extLst>
                <a:ext uri="{FF2B5EF4-FFF2-40B4-BE49-F238E27FC236}">
                  <a16:creationId xmlns:a16="http://schemas.microsoft.com/office/drawing/2014/main" id="{8A8FCF0A-DF70-4F64-A415-9145E509E801}"/>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51">
              <a:extLst>
                <a:ext uri="{FF2B5EF4-FFF2-40B4-BE49-F238E27FC236}">
                  <a16:creationId xmlns:a16="http://schemas.microsoft.com/office/drawing/2014/main" id="{F855C9B2-DE26-4B42-84B2-747EAFBF05E4}"/>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55">
              <a:extLst>
                <a:ext uri="{FF2B5EF4-FFF2-40B4-BE49-F238E27FC236}">
                  <a16:creationId xmlns:a16="http://schemas.microsoft.com/office/drawing/2014/main" id="{71920FE6-8122-4489-A8A6-FE6D3171EABC}"/>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59">
              <a:extLst>
                <a:ext uri="{FF2B5EF4-FFF2-40B4-BE49-F238E27FC236}">
                  <a16:creationId xmlns:a16="http://schemas.microsoft.com/office/drawing/2014/main" id="{EB3EDB9E-075F-4B93-ACBF-04FB5852E197}"/>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63">
              <a:extLst>
                <a:ext uri="{FF2B5EF4-FFF2-40B4-BE49-F238E27FC236}">
                  <a16:creationId xmlns:a16="http://schemas.microsoft.com/office/drawing/2014/main" id="{D0944FEF-9F2D-45F9-B656-8F54825E5704}"/>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6" name="Group 155">
              <a:extLst>
                <a:ext uri="{FF2B5EF4-FFF2-40B4-BE49-F238E27FC236}">
                  <a16:creationId xmlns:a16="http://schemas.microsoft.com/office/drawing/2014/main" id="{9609C349-539E-49AF-9A2F-0A255B544C91}"/>
                </a:ext>
              </a:extLst>
            </p:cNvPr>
            <p:cNvGrpSpPr/>
            <p:nvPr/>
          </p:nvGrpSpPr>
          <p:grpSpPr>
            <a:xfrm>
              <a:off x="7035800" y="4556134"/>
              <a:ext cx="258763" cy="263526"/>
              <a:chOff x="7035800" y="4556134"/>
              <a:chExt cx="258763" cy="263526"/>
            </a:xfrm>
          </p:grpSpPr>
          <p:sp>
            <p:nvSpPr>
              <p:cNvPr id="146" name="Freeform 67">
                <a:extLst>
                  <a:ext uri="{FF2B5EF4-FFF2-40B4-BE49-F238E27FC236}">
                    <a16:creationId xmlns:a16="http://schemas.microsoft.com/office/drawing/2014/main" id="{90CD1F9C-E085-4A23-84A2-622E21EB6632}"/>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68">
                <a:extLst>
                  <a:ext uri="{FF2B5EF4-FFF2-40B4-BE49-F238E27FC236}">
                    <a16:creationId xmlns:a16="http://schemas.microsoft.com/office/drawing/2014/main" id="{54FA67E8-6087-4E4B-BB5F-28BAE2379C47}"/>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69">
                <a:extLst>
                  <a:ext uri="{FF2B5EF4-FFF2-40B4-BE49-F238E27FC236}">
                    <a16:creationId xmlns:a16="http://schemas.microsoft.com/office/drawing/2014/main" id="{11DB9482-6C9A-431C-B5FA-0BCC4852425C}"/>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0">
                <a:extLst>
                  <a:ext uri="{FF2B5EF4-FFF2-40B4-BE49-F238E27FC236}">
                    <a16:creationId xmlns:a16="http://schemas.microsoft.com/office/drawing/2014/main" id="{07F61C20-7291-4D35-BF44-6243D4A338D9}"/>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1">
                <a:extLst>
                  <a:ext uri="{FF2B5EF4-FFF2-40B4-BE49-F238E27FC236}">
                    <a16:creationId xmlns:a16="http://schemas.microsoft.com/office/drawing/2014/main" id="{E8EF2B19-A8EA-4EEB-963F-B004FDE273B2}"/>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7" name="Group 74">
              <a:extLst>
                <a:ext uri="{FF2B5EF4-FFF2-40B4-BE49-F238E27FC236}">
                  <a16:creationId xmlns:a16="http://schemas.microsoft.com/office/drawing/2014/main" id="{A51D2466-FBA6-46B8-B63B-0E9834826899}"/>
                </a:ext>
              </a:extLst>
            </p:cNvPr>
            <p:cNvGrpSpPr>
              <a:grpSpLocks noChangeAspect="1"/>
            </p:cNvGrpSpPr>
            <p:nvPr/>
          </p:nvGrpSpPr>
          <p:grpSpPr bwMode="auto">
            <a:xfrm>
              <a:off x="6945300" y="3624271"/>
              <a:ext cx="257175" cy="231776"/>
              <a:chOff x="4375" y="2283"/>
              <a:chExt cx="162" cy="146"/>
            </a:xfrm>
            <a:solidFill>
              <a:schemeClr val="bg2"/>
            </a:solidFill>
          </p:grpSpPr>
          <p:sp>
            <p:nvSpPr>
              <p:cNvPr id="159" name="Rectangle 75">
                <a:extLst>
                  <a:ext uri="{FF2B5EF4-FFF2-40B4-BE49-F238E27FC236}">
                    <a16:creationId xmlns:a16="http://schemas.microsoft.com/office/drawing/2014/main" id="{F6F4B03C-1E04-44D4-9223-3B43BDF3B37A}"/>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76">
                <a:extLst>
                  <a:ext uri="{FF2B5EF4-FFF2-40B4-BE49-F238E27FC236}">
                    <a16:creationId xmlns:a16="http://schemas.microsoft.com/office/drawing/2014/main" id="{ED87A784-53E8-4123-9A60-39FB32475A0D}"/>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77">
                <a:extLst>
                  <a:ext uri="{FF2B5EF4-FFF2-40B4-BE49-F238E27FC236}">
                    <a16:creationId xmlns:a16="http://schemas.microsoft.com/office/drawing/2014/main" id="{751AF611-AC26-4E2C-BF30-FD2568409965}"/>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78">
                <a:extLst>
                  <a:ext uri="{FF2B5EF4-FFF2-40B4-BE49-F238E27FC236}">
                    <a16:creationId xmlns:a16="http://schemas.microsoft.com/office/drawing/2014/main" id="{688F6E9A-6916-40B3-8530-B73127741A90}"/>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79">
                <a:extLst>
                  <a:ext uri="{FF2B5EF4-FFF2-40B4-BE49-F238E27FC236}">
                    <a16:creationId xmlns:a16="http://schemas.microsoft.com/office/drawing/2014/main" id="{C21E5610-DFBB-4B7F-A57F-2FD44ABAB1BF}"/>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80">
                <a:extLst>
                  <a:ext uri="{FF2B5EF4-FFF2-40B4-BE49-F238E27FC236}">
                    <a16:creationId xmlns:a16="http://schemas.microsoft.com/office/drawing/2014/main" id="{700BEA53-598E-408F-B202-2298B4F55F25}"/>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85">
              <a:extLst>
                <a:ext uri="{FF2B5EF4-FFF2-40B4-BE49-F238E27FC236}">
                  <a16:creationId xmlns:a16="http://schemas.microsoft.com/office/drawing/2014/main" id="{6776C529-5F7E-4C99-8BE6-C28299D843D9}"/>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A248CD3D-F65E-415B-A774-D5A976D47F16}"/>
              </a:ext>
            </a:extLst>
          </p:cNvPr>
          <p:cNvGrpSpPr/>
          <p:nvPr/>
        </p:nvGrpSpPr>
        <p:grpSpPr>
          <a:xfrm>
            <a:off x="726830" y="2032903"/>
            <a:ext cx="5391229" cy="2273130"/>
            <a:chOff x="970533" y="2032903"/>
            <a:chExt cx="5391229" cy="2273130"/>
          </a:xfrm>
        </p:grpSpPr>
        <p:sp>
          <p:nvSpPr>
            <p:cNvPr id="116" name="Rectangle 115">
              <a:extLst>
                <a:ext uri="{FF2B5EF4-FFF2-40B4-BE49-F238E27FC236}">
                  <a16:creationId xmlns:a16="http://schemas.microsoft.com/office/drawing/2014/main" id="{1F1433B3-E914-4793-8DE2-A8902AE0EA1B}"/>
                </a:ext>
              </a:extLst>
            </p:cNvPr>
            <p:cNvSpPr/>
            <p:nvPr/>
          </p:nvSpPr>
          <p:spPr>
            <a:xfrm>
              <a:off x="1350867" y="2102353"/>
              <a:ext cx="5010895" cy="2203680"/>
            </a:xfrm>
            <a:prstGeom prst="rect">
              <a:avLst/>
            </a:prstGeom>
          </p:spPr>
          <p:txBody>
            <a:bodyPr wrap="square">
              <a:spAutoFit/>
            </a:bodyPr>
            <a:lstStyle/>
            <a:p>
              <a:pPr>
                <a:lnSpc>
                  <a:spcPct val="90000"/>
                </a:lnSpc>
                <a:spcBef>
                  <a:spcPts val="2400"/>
                </a:spcBef>
              </a:pPr>
              <a:r>
                <a:rPr lang="en-US" dirty="0"/>
                <a:t>Enable a user to review and update their profile.</a:t>
              </a:r>
            </a:p>
            <a:p>
              <a:pPr>
                <a:lnSpc>
                  <a:spcPct val="90000"/>
                </a:lnSpc>
                <a:spcBef>
                  <a:spcPts val="2400"/>
                </a:spcBef>
              </a:pPr>
              <a:r>
                <a:rPr lang="en-US" dirty="0"/>
                <a:t>Review all user profiles and verify profile completeness. Send email to users reminding them to update their profile.</a:t>
              </a:r>
            </a:p>
            <a:p>
              <a:pPr>
                <a:lnSpc>
                  <a:spcPct val="90000"/>
                </a:lnSpc>
                <a:spcBef>
                  <a:spcPts val="2400"/>
                </a:spcBef>
              </a:pPr>
              <a:r>
                <a:rPr lang="en-US" dirty="0"/>
                <a:t>Enable a user to view people closely related </a:t>
              </a:r>
              <a:br>
                <a:rPr lang="en-US" dirty="0"/>
              </a:br>
              <a:r>
                <a:rPr lang="en-US" dirty="0"/>
                <a:t>to them and see what they are working on.</a:t>
              </a:r>
            </a:p>
          </p:txBody>
        </p:sp>
        <p:sp>
          <p:nvSpPr>
            <p:cNvPr id="117" name="Rectangle 116">
              <a:extLst>
                <a:ext uri="{FF2B5EF4-FFF2-40B4-BE49-F238E27FC236}">
                  <a16:creationId xmlns:a16="http://schemas.microsoft.com/office/drawing/2014/main" id="{FA378A73-1CEB-45B2-89BB-DE0252E1B490}"/>
                </a:ext>
              </a:extLst>
            </p:cNvPr>
            <p:cNvSpPr/>
            <p:nvPr/>
          </p:nvSpPr>
          <p:spPr>
            <a:xfrm>
              <a:off x="970533" y="2032903"/>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1</a:t>
              </a:r>
            </a:p>
          </p:txBody>
        </p:sp>
        <p:sp>
          <p:nvSpPr>
            <p:cNvPr id="119" name="Rectangle 118">
              <a:extLst>
                <a:ext uri="{FF2B5EF4-FFF2-40B4-BE49-F238E27FC236}">
                  <a16:creationId xmlns:a16="http://schemas.microsoft.com/office/drawing/2014/main" id="{F56A3153-5DE7-46DF-9DF6-45094B96B619}"/>
                </a:ext>
              </a:extLst>
            </p:cNvPr>
            <p:cNvSpPr/>
            <p:nvPr/>
          </p:nvSpPr>
          <p:spPr>
            <a:xfrm>
              <a:off x="970533" y="2650820"/>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2</a:t>
              </a:r>
            </a:p>
          </p:txBody>
        </p:sp>
        <p:sp>
          <p:nvSpPr>
            <p:cNvPr id="122" name="Rectangle 121">
              <a:extLst>
                <a:ext uri="{FF2B5EF4-FFF2-40B4-BE49-F238E27FC236}">
                  <a16:creationId xmlns:a16="http://schemas.microsoft.com/office/drawing/2014/main" id="{4E4D68AE-07B5-4050-9D4F-AC19C1BA4883}"/>
                </a:ext>
              </a:extLst>
            </p:cNvPr>
            <p:cNvSpPr/>
            <p:nvPr/>
          </p:nvSpPr>
          <p:spPr>
            <a:xfrm>
              <a:off x="970533" y="3694357"/>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3</a:t>
              </a:r>
            </a:p>
          </p:txBody>
        </p:sp>
      </p:grpSp>
    </p:spTree>
    <p:extLst>
      <p:ext uri="{BB962C8B-B14F-4D97-AF65-F5344CB8AC3E}">
        <p14:creationId xmlns:p14="http://schemas.microsoft.com/office/powerpoint/2010/main" val="1834213627"/>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1099</Words>
  <Application>Microsoft Office PowerPoint</Application>
  <PresentationFormat>Custom</PresentationFormat>
  <Paragraphs>132</Paragraphs>
  <Slides>11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Segoe UI</vt:lpstr>
      <vt:lpstr>Segoe UI Light</vt:lpstr>
      <vt:lpstr>Segoe UI Semibold</vt:lpstr>
      <vt:lpstr>Segoe UI Semilight</vt:lpstr>
      <vt:lpstr>Wingdings</vt:lpstr>
      <vt:lpstr>Office 365 PPT Template - 2017</vt:lpstr>
      <vt:lpstr>Building Microsoft  Graph applications</vt:lpstr>
      <vt:lpstr>Build a .NET console application using Microsoft Graph </vt:lpstr>
      <vt:lpstr>Application registration</vt:lpstr>
      <vt:lpstr>NuGet packages</vt:lpstr>
      <vt:lpstr>Application experience</vt:lpstr>
      <vt:lpstr>Overview of the sample</vt:lpstr>
      <vt:lpstr>Authorization code grant and v2 endpoint</vt:lpstr>
      <vt:lpstr>Demo</vt:lpstr>
      <vt:lpstr>Scenarios where this is useful</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2017-09-20T21:54:53Z</dcterms:modified>
</cp:coreProperties>
</file>